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7"/>
  </p:notesMasterIdLst>
  <p:sldIdLst>
    <p:sldId id="294" r:id="rId2"/>
    <p:sldId id="340" r:id="rId3"/>
    <p:sldId id="412" r:id="rId4"/>
    <p:sldId id="413" r:id="rId5"/>
    <p:sldId id="472" r:id="rId6"/>
    <p:sldId id="473" r:id="rId7"/>
    <p:sldId id="414" r:id="rId8"/>
    <p:sldId id="417" r:id="rId9"/>
    <p:sldId id="418" r:id="rId10"/>
    <p:sldId id="419" r:id="rId11"/>
    <p:sldId id="484" r:id="rId12"/>
    <p:sldId id="485" r:id="rId13"/>
    <p:sldId id="474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521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5" r:id="rId53"/>
    <p:sldId id="459" r:id="rId54"/>
    <p:sldId id="460" r:id="rId55"/>
    <p:sldId id="461" r:id="rId56"/>
    <p:sldId id="462" r:id="rId57"/>
    <p:sldId id="476" r:id="rId58"/>
    <p:sldId id="477" r:id="rId59"/>
    <p:sldId id="522" r:id="rId60"/>
    <p:sldId id="463" r:id="rId61"/>
    <p:sldId id="464" r:id="rId62"/>
    <p:sldId id="465" r:id="rId63"/>
    <p:sldId id="478" r:id="rId64"/>
    <p:sldId id="479" r:id="rId65"/>
    <p:sldId id="480" r:id="rId66"/>
    <p:sldId id="466" r:id="rId67"/>
    <p:sldId id="518" r:id="rId68"/>
    <p:sldId id="519" r:id="rId69"/>
    <p:sldId id="513" r:id="rId70"/>
    <p:sldId id="514" r:id="rId71"/>
    <p:sldId id="520" r:id="rId72"/>
    <p:sldId id="515" r:id="rId73"/>
    <p:sldId id="516" r:id="rId74"/>
    <p:sldId id="487" r:id="rId75"/>
    <p:sldId id="502" r:id="rId76"/>
    <p:sldId id="503" r:id="rId77"/>
    <p:sldId id="504" r:id="rId78"/>
    <p:sldId id="505" r:id="rId79"/>
    <p:sldId id="506" r:id="rId80"/>
    <p:sldId id="507" r:id="rId81"/>
    <p:sldId id="508" r:id="rId82"/>
    <p:sldId id="509" r:id="rId83"/>
    <p:sldId id="510" r:id="rId84"/>
    <p:sldId id="488" r:id="rId85"/>
    <p:sldId id="489" r:id="rId86"/>
    <p:sldId id="490" r:id="rId87"/>
    <p:sldId id="511" r:id="rId88"/>
    <p:sldId id="491" r:id="rId89"/>
    <p:sldId id="492" r:id="rId90"/>
    <p:sldId id="493" r:id="rId91"/>
    <p:sldId id="494" r:id="rId92"/>
    <p:sldId id="495" r:id="rId93"/>
    <p:sldId id="496" r:id="rId94"/>
    <p:sldId id="497" r:id="rId95"/>
    <p:sldId id="498" r:id="rId96"/>
    <p:sldId id="499" r:id="rId97"/>
    <p:sldId id="500" r:id="rId98"/>
    <p:sldId id="512" r:id="rId99"/>
    <p:sldId id="467" r:id="rId100"/>
    <p:sldId id="468" r:id="rId101"/>
    <p:sldId id="469" r:id="rId102"/>
    <p:sldId id="517" r:id="rId103"/>
    <p:sldId id="471" r:id="rId104"/>
    <p:sldId id="482" r:id="rId105"/>
    <p:sldId id="333" r:id="rId106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830" y="-34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https://www.w3.org/community/webed/wiki/A_Short_History_of_JavaScript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31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</a:p>
          <a:p>
            <a:endParaRPr lang="nl-NL" dirty="0" smtClean="0"/>
          </a:p>
          <a:p>
            <a:r>
              <a:rPr lang="en-US" dirty="0" smtClean="0"/>
              <a:t>https://insights.stackoverflow.com/survey/2016#technology</a:t>
            </a:r>
          </a:p>
          <a:p>
            <a:endParaRPr lang="nl-NL" dirty="0" smtClean="0"/>
          </a:p>
          <a:p>
            <a:r>
              <a:rPr lang="en-US" dirty="0" smtClean="0"/>
              <a:t>http://pypl.github.io/PYPL.html</a:t>
            </a:r>
          </a:p>
          <a:p>
            <a:endParaRPr lang="nl-NL" dirty="0" smtClean="0"/>
          </a:p>
          <a:p>
            <a:r>
              <a:rPr lang="en-US" dirty="0" smtClean="0"/>
              <a:t>https://www.tiobe.com/tiobe-index/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https://bsdmag.org/nodejsinbusiness/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6/21/2017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8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103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2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lucasjellema/nodejs-workshop-june2017" TargetMode="Externa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15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ata-api-lucasjellema.apaas.em2.oraclecloud.com/department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7" Type="http://schemas.openxmlformats.org/officeDocument/2006/relationships/image" Target="../media/image7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7.png"/><Relationship Id="rId5" Type="http://schemas.openxmlformats.org/officeDocument/2006/relationships/image" Target="../media/image50.png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6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.png"/><Relationship Id="rId5" Type="http://schemas.openxmlformats.org/officeDocument/2006/relationships/image" Target="../media/image84.gif"/><Relationship Id="rId4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84.gi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3.png"/><Relationship Id="rId9" Type="http://schemas.openxmlformats.org/officeDocument/2006/relationships/image" Target="../media/image86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3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.com/" TargetMode="External"/><Relationship Id="rId2" Type="http://schemas.openxmlformats.org/officeDocument/2006/relationships/hyperlink" Target="https://hub.docker.com/r/_/mongo/" TargetMode="Externa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loud.mongodb.com/" TargetMode="Externa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30641" y="3453103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Handson</a:t>
            </a:r>
            <a:r>
              <a:rPr lang="nl-NL" sz="6600" dirty="0" smtClean="0">
                <a:solidFill>
                  <a:srgbClr val="FF0000"/>
                </a:solidFill>
              </a:rPr>
              <a:t> workshop</a:t>
            </a:r>
          </a:p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</a:t>
            </a:r>
            <a:r>
              <a:rPr lang="nl-NL" sz="6600" dirty="0" smtClean="0">
                <a:solidFill>
                  <a:srgbClr val="FF0000"/>
                </a:solidFill>
              </a:rPr>
              <a:t>Node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22nd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June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2017,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AMIS, The Netherlands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60" y="53675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sz="3200" dirty="0" err="1" smtClean="0"/>
              <a:t>Initial</a:t>
            </a:r>
            <a:r>
              <a:rPr lang="nl-NL" sz="3200" dirty="0" smtClean="0"/>
              <a:t> release of </a:t>
            </a:r>
            <a:r>
              <a:rPr lang="nl-NL" sz="3200" i="1" dirty="0" err="1" smtClean="0"/>
              <a:t>express</a:t>
            </a:r>
            <a:r>
              <a:rPr lang="nl-NL" sz="3200" dirty="0" smtClean="0"/>
              <a:t> – </a:t>
            </a:r>
            <a:r>
              <a:rPr lang="nl-NL" sz="3200" dirty="0" err="1" smtClean="0"/>
              <a:t>the</a:t>
            </a:r>
            <a:r>
              <a:rPr lang="nl-NL" sz="3200" dirty="0" smtClean="0"/>
              <a:t> default </a:t>
            </a:r>
            <a:r>
              <a:rPr lang="en-US" sz="3200" dirty="0"/>
              <a:t>web application server </a:t>
            </a:r>
            <a:r>
              <a:rPr lang="en-US" sz="3200" dirty="0" smtClean="0"/>
              <a:t>framework</a:t>
            </a:r>
            <a:endParaRPr lang="nl-NL" sz="3200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sz="3200" dirty="0" smtClean="0"/>
              <a:t>package manager </a:t>
            </a:r>
            <a:r>
              <a:rPr lang="nl-NL" sz="3200" i="1" dirty="0" err="1" smtClean="0"/>
              <a:t>npm</a:t>
            </a:r>
            <a:r>
              <a:rPr lang="nl-NL" sz="3200" dirty="0" smtClean="0"/>
              <a:t> </a:t>
            </a:r>
            <a:r>
              <a:rPr lang="nl-NL" sz="3200" dirty="0" err="1" smtClean="0"/>
              <a:t>introduced</a:t>
            </a:r>
            <a:r>
              <a:rPr lang="nl-NL" sz="3200" dirty="0" smtClean="0"/>
              <a:t> –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en-US" sz="3200" dirty="0" smtClean="0"/>
              <a:t>publish </a:t>
            </a:r>
            <a:r>
              <a:rPr lang="en-US" sz="3200" dirty="0"/>
              <a:t>and share open-source Node.js libraries and </a:t>
            </a:r>
            <a:r>
              <a:rPr lang="en-US" sz="3200" dirty="0" smtClean="0"/>
              <a:t>simplify </a:t>
            </a:r>
            <a:r>
              <a:rPr lang="en-US" sz="3200" dirty="0"/>
              <a:t>installation, updating and uninstallation of libraries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Native Windows </a:t>
            </a:r>
            <a:r>
              <a:rPr lang="nl-NL" sz="3200" dirty="0" err="1" smtClean="0"/>
              <a:t>implementation</a:t>
            </a:r>
            <a:r>
              <a:rPr lang="nl-NL" sz="3200" dirty="0" smtClean="0"/>
              <a:t> of Node.js </a:t>
            </a:r>
            <a:r>
              <a:rPr lang="nl-NL" sz="3200" dirty="0" err="1" smtClean="0"/>
              <a:t>released</a:t>
            </a:r>
            <a:endParaRPr lang="nl-NL" sz="3200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 smtClean="0"/>
              <a:t>Azure</a:t>
            </a:r>
            <a:r>
              <a:rPr lang="nl-NL" sz="3200" dirty="0" smtClean="0"/>
              <a:t>, IBM </a:t>
            </a:r>
            <a:r>
              <a:rPr lang="nl-NL" sz="3200" dirty="0" err="1" smtClean="0"/>
              <a:t>BlueMix</a:t>
            </a:r>
            <a:r>
              <a:rPr lang="nl-NL" sz="3200" dirty="0" smtClean="0"/>
              <a:t>, Google </a:t>
            </a:r>
            <a:r>
              <a:rPr lang="nl-NL" sz="3200" dirty="0" err="1" smtClean="0"/>
              <a:t>AppEngine</a:t>
            </a:r>
            <a:r>
              <a:rPr lang="nl-NL" sz="3200" dirty="0" smtClean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2271261"/>
            <a:ext cx="16386321" cy="685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142640"/>
            <a:ext cx="16502693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dbConfig</a:t>
            </a:r>
            <a:r>
              <a:rPr lang="en-US" dirty="0">
                <a:latin typeface="Lucida Console" panose="020B0609040504020204" pitchFamily="49" charset="0"/>
              </a:rPr>
              <a:t> = require('./dbconfig.js</a:t>
            </a:r>
            <a:r>
              <a:rPr lang="en-US" dirty="0" smtClean="0">
                <a:latin typeface="Lucida Console" panose="020B0609040504020204" pitchFamily="49" charset="0"/>
              </a:rPr>
              <a:t>');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oracledb.getConnection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user          : </a:t>
            </a:r>
            <a:r>
              <a:rPr lang="en-US" dirty="0" err="1">
                <a:latin typeface="Lucida Console" panose="020B0609040504020204" pitchFamily="49" charset="0"/>
              </a:rPr>
              <a:t>dbConfig.user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password      : </a:t>
            </a:r>
            <a:r>
              <a:rPr lang="en-US" dirty="0" err="1">
                <a:latin typeface="Lucida Console" panose="020B0609040504020204" pitchFamily="49" charset="0"/>
              </a:rPr>
              <a:t>dbConfig.password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connectString</a:t>
            </a:r>
            <a:r>
              <a:rPr lang="en-US" dirty="0">
                <a:latin typeface="Lucida Console" panose="020B0609040504020204" pitchFamily="49" charset="0"/>
              </a:rPr>
              <a:t> : </a:t>
            </a:r>
            <a:r>
              <a:rPr lang="en-US" dirty="0" err="1">
                <a:latin typeface="Lucida Console" panose="020B0609040504020204" pitchFamily="49" charset="0"/>
              </a:rPr>
              <a:t>dbConfig.connectString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connection.execute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91527" y="70713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6747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176370" y="79869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14268792" y="71896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 bwMode="auto">
          <a:xfrm>
            <a:off x="5090159" y="3111283"/>
            <a:ext cx="12526923" cy="19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242347" y="2885729"/>
            <a:ext cx="122133" cy="225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</a:t>
            </a:r>
            <a:r>
              <a:rPr lang="nl-NL" dirty="0" smtClean="0">
                <a:solidFill>
                  <a:srgbClr val="FF0000"/>
                </a:solidFill>
              </a:rPr>
              <a:t>SQL</a:t>
            </a:r>
            <a:r>
              <a:rPr lang="nl-NL" dirty="0" smtClean="0"/>
              <a:t> or PL/SQL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4428356" cy="668119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"</a:t>
            </a:r>
            <a:r>
              <a:rPr lang="en-US" sz="2000" b="1" dirty="0">
                <a:latin typeface="Lucida Console" panose="020B0609040504020204" pitchFamily="49" charset="0"/>
              </a:rPr>
              <a:t>SELECT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, </a:t>
            </a:r>
            <a:r>
              <a:rPr lang="en-US" sz="20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20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"WHERE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 = :did</a:t>
            </a:r>
            <a:r>
              <a:rPr lang="en-US" sz="20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console.error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err.message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result.metaData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result.rows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});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function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{ </a:t>
            </a:r>
            <a:r>
              <a:rPr lang="en-US" sz="2000" dirty="0" err="1">
                <a:latin typeface="Lucida Console" panose="020B0609040504020204" pitchFamily="49" charset="0"/>
              </a:rPr>
              <a:t>connection.release</a:t>
            </a:r>
            <a:r>
              <a:rPr lang="en-US" sz="2000" dirty="0">
                <a:latin typeface="Lucida Console" panose="020B0609040504020204" pitchFamily="49" charset="0"/>
              </a:rPr>
              <a:t>( function(err) {…});}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</a:t>
            </a:r>
            <a:r>
              <a:rPr lang="nl-NL" dirty="0" smtClean="0">
                <a:solidFill>
                  <a:srgbClr val="FF0000"/>
                </a:solidFill>
              </a:rPr>
              <a:t>PL/SQL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5976662" cy="538853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 = { </a:t>
            </a:r>
            <a:r>
              <a:rPr lang="en-US" sz="2000" dirty="0" err="1">
                <a:latin typeface="Lucida Console" panose="020B0609040504020204" pitchFamily="49" charset="0"/>
              </a:rPr>
              <a:t>employeeId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val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 smtClean="0">
                <a:latin typeface="Lucida Console" panose="020B0609040504020204" pitchFamily="49" charset="0"/>
              </a:rPr>
              <a:t>empId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oracledb.BIND_IN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newVoteCount</a:t>
            </a:r>
            <a:r>
              <a:rPr lang="en-US" sz="2000" dirty="0">
                <a:latin typeface="Lucida Console" panose="020B0609040504020204" pitchFamily="49" charset="0"/>
              </a:rPr>
              <a:t>: { </a:t>
            </a:r>
            <a:r>
              <a:rPr lang="en-US" sz="2000" dirty="0" err="1">
                <a:latin typeface="Lucida Console" panose="020B0609040504020204" pitchFamily="49" charset="0"/>
              </a:rPr>
              <a:t>dir</a:t>
            </a:r>
            <a:r>
              <a:rPr lang="en-US" sz="2000" dirty="0">
                <a:latin typeface="Lucida Console" panose="020B0609040504020204" pitchFamily="49" charset="0"/>
              </a:rPr>
              <a:t>: </a:t>
            </a:r>
            <a:r>
              <a:rPr lang="en-US" sz="2000" dirty="0" err="1">
                <a:latin typeface="Lucida Console" panose="020B0609040504020204" pitchFamily="49" charset="0"/>
              </a:rPr>
              <a:t>oracledb.BIND_OUT</a:t>
            </a:r>
            <a:r>
              <a:rPr lang="en-US" sz="2000" dirty="0">
                <a:latin typeface="Lucida Console" panose="020B0609040504020204" pitchFamily="49" charset="0"/>
              </a:rPr>
              <a:t>, type: </a:t>
            </a:r>
            <a:r>
              <a:rPr lang="en-US" sz="2000" dirty="0" err="1">
                <a:latin typeface="Lucida Console" panose="020B0609040504020204" pitchFamily="49" charset="0"/>
              </a:rPr>
              <a:t>oracledb.NUMBER</a:t>
            </a:r>
            <a:r>
              <a:rPr lang="en-US" sz="2000" dirty="0">
                <a:latin typeface="Lucida Console" panose="020B0609040504020204" pitchFamily="49" charset="0"/>
              </a:rPr>
              <a:t> }                           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</a:t>
            </a:r>
            <a:r>
              <a:rPr lang="en-US" sz="2000" dirty="0" smtClean="0">
                <a:latin typeface="Lucida Console" panose="020B0609040504020204" pitchFamily="49" charset="0"/>
              </a:rPr>
              <a:t>};	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= "begin 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employee_api.vote_for_employee</a:t>
            </a:r>
            <a:r>
              <a:rPr lang="en-US" sz="2000" dirty="0" smtClean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p_id</a:t>
            </a:r>
            <a:r>
              <a:rPr lang="en-US" sz="2000" dirty="0" smtClean="0">
                <a:latin typeface="Lucida Console" panose="020B0609040504020204" pitchFamily="49" charset="0"/>
              </a:rPr>
              <a:t> 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employeeId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                                                      , </a:t>
            </a:r>
            <a:r>
              <a:rPr lang="en-US" sz="2000" dirty="0" err="1" smtClean="0">
                <a:latin typeface="Lucida Console" panose="020B0609040504020204" pitchFamily="49" charset="0"/>
              </a:rPr>
              <a:t>p_new_vote_count</a:t>
            </a:r>
            <a:r>
              <a:rPr lang="en-US" sz="2000" dirty="0" smtClean="0">
                <a:latin typeface="Lucida Console" panose="020B0609040504020204" pitchFamily="49" charset="0"/>
              </a:rPr>
              <a:t>=&gt; :</a:t>
            </a:r>
            <a:r>
              <a:rPr lang="en-US" sz="2000" dirty="0" err="1" smtClean="0">
                <a:latin typeface="Lucida Console" panose="020B0609040504020204" pitchFamily="49" charset="0"/>
              </a:rPr>
              <a:t>newVoteCount</a:t>
            </a:r>
            <a:r>
              <a:rPr lang="en-US" sz="2000" dirty="0" smtClean="0">
                <a:latin typeface="Lucida Console" panose="020B0609040504020204" pitchFamily="49" charset="0"/>
              </a:rPr>
              <a:t>); end;";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options = {"</a:t>
            </a:r>
            <a:r>
              <a:rPr lang="en-US" sz="2000" dirty="0" err="1">
                <a:latin typeface="Lucida Console" panose="020B0609040504020204" pitchFamily="49" charset="0"/>
              </a:rPr>
              <a:t>autoCommit</a:t>
            </a:r>
            <a:r>
              <a:rPr lang="en-US" sz="2000" dirty="0">
                <a:latin typeface="Lucida Console" panose="020B0609040504020204" pitchFamily="49" charset="0"/>
              </a:rPr>
              <a:t>":true};  </a:t>
            </a:r>
          </a:p>
          <a:p>
            <a:r>
              <a:rPr lang="en-US" sz="2000" dirty="0" err="1" smtClean="0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 </a:t>
            </a:r>
            <a:r>
              <a:rPr lang="en-US" sz="2000" dirty="0" err="1" smtClean="0">
                <a:latin typeface="Lucida Console" panose="020B0609040504020204" pitchFamily="49" charset="0"/>
              </a:rPr>
              <a:t>plsqlStatement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, </a:t>
            </a:r>
            <a:r>
              <a:rPr lang="en-US" sz="2000" dirty="0" err="1">
                <a:latin typeface="Lucida Console" panose="020B0609040504020204" pitchFamily="49" charset="0"/>
              </a:rPr>
              <a:t>bindvars</a:t>
            </a:r>
            <a:r>
              <a:rPr lang="en-US" sz="2000" dirty="0">
                <a:latin typeface="Lucida Console" panose="020B0609040504020204" pitchFamily="49" charset="0"/>
              </a:rPr>
              <a:t>, options,  function (err, result)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if(err</a:t>
            </a:r>
            <a:r>
              <a:rPr lang="en-US" sz="2000" dirty="0">
                <a:latin typeface="Lucida Console" panose="020B0609040504020204" pitchFamily="49" charset="0"/>
              </a:rPr>
              <a:t>) </a:t>
            </a:r>
            <a:r>
              <a:rPr lang="en-US" sz="2000" dirty="0" smtClean="0">
                <a:latin typeface="Lucida Console" panose="020B0609040504020204" pitchFamily="49" charset="0"/>
              </a:rPr>
              <a:t>{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  </a:t>
            </a:r>
            <a:r>
              <a:rPr lang="en-US" sz="2000" dirty="0" smtClean="0">
                <a:latin typeface="Lucida Console" panose="020B0609040504020204" pitchFamily="49" charset="0"/>
              </a:rPr>
              <a:t>// handle error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}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else </a:t>
            </a:r>
            <a:r>
              <a:rPr lang="en-US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newNumberOfVotes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result.outBinds.newVoteCount</a:t>
            </a:r>
            <a:r>
              <a:rPr lang="en-US" sz="20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  </a:t>
            </a:r>
            <a:r>
              <a:rPr lang="en-US" sz="2000" dirty="0" err="1" smtClean="0">
                <a:latin typeface="Lucida Console" panose="020B0609040504020204" pitchFamily="49" charset="0"/>
              </a:rPr>
              <a:t>doRelease</a:t>
            </a:r>
            <a:r>
              <a:rPr lang="en-US" sz="2000" dirty="0" smtClean="0">
                <a:latin typeface="Lucida Console" panose="020B0609040504020204" pitchFamily="49" charset="0"/>
              </a:rPr>
              <a:t>(connection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};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0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Your</a:t>
            </a:r>
            <a:r>
              <a:rPr lang="nl-NL" dirty="0" smtClean="0"/>
              <a:t> Next steps </a:t>
            </a:r>
            <a:r>
              <a:rPr lang="nl-NL" dirty="0" err="1" smtClean="0"/>
              <a:t>with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IDEs</a:t>
            </a:r>
            <a:r>
              <a:rPr lang="nl-NL" dirty="0" smtClean="0"/>
              <a:t> 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Microservices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103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9" y="6419631"/>
            <a:ext cx="7902290" cy="2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/>
          </a:bodyPr>
          <a:lstStyle/>
          <a:p>
            <a:r>
              <a:rPr lang="nl-NL" dirty="0" smtClean="0"/>
              <a:t>Part 5 – REST API (</a:t>
            </a:r>
            <a:r>
              <a:rPr lang="nl-NL" dirty="0" err="1" smtClean="0"/>
              <a:t>Spotify</a:t>
            </a:r>
            <a:r>
              <a:rPr lang="nl-NL" dirty="0" smtClean="0"/>
              <a:t>)</a:t>
            </a:r>
          </a:p>
          <a:p>
            <a:r>
              <a:rPr lang="nl-NL" dirty="0" smtClean="0"/>
              <a:t>Part 6 – </a:t>
            </a:r>
            <a:r>
              <a:rPr lang="nl-NL" dirty="0" err="1" smtClean="0"/>
              <a:t>Send</a:t>
            </a:r>
            <a:r>
              <a:rPr lang="nl-NL" dirty="0" smtClean="0"/>
              <a:t> Email, Collect User Input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Command</a:t>
            </a:r>
            <a:r>
              <a:rPr lang="nl-NL" dirty="0" smtClean="0"/>
              <a:t> Line, Server Push, </a:t>
            </a:r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Part 7 –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(</a:t>
            </a:r>
            <a:r>
              <a:rPr lang="nl-NL" dirty="0" err="1" smtClean="0"/>
              <a:t>ME</a:t>
            </a:r>
            <a:r>
              <a:rPr lang="nl-NL" sz="2800" dirty="0" err="1" smtClean="0"/>
              <a:t>a</a:t>
            </a:r>
            <a:r>
              <a:rPr lang="nl-NL" dirty="0" err="1" smtClean="0"/>
              <a:t>N</a:t>
            </a:r>
            <a:r>
              <a:rPr lang="nl-NL" dirty="0" smtClean="0"/>
              <a:t> stack) </a:t>
            </a:r>
          </a:p>
          <a:p>
            <a:r>
              <a:rPr lang="nl-NL" dirty="0" smtClean="0"/>
              <a:t>Part 8 – Node in Docker</a:t>
            </a:r>
          </a:p>
          <a:p>
            <a:r>
              <a:rPr lang="nl-NL" dirty="0" smtClean="0"/>
              <a:t>Part 9 – Node </a:t>
            </a:r>
            <a:r>
              <a:rPr lang="nl-NL" dirty="0" err="1" smtClean="0"/>
              <a:t>and</a:t>
            </a:r>
            <a:r>
              <a:rPr lang="nl-NL" dirty="0" smtClean="0"/>
              <a:t> Oracle Database</a:t>
            </a:r>
          </a:p>
          <a:p>
            <a:r>
              <a:rPr lang="nl-NL" dirty="0" smtClean="0"/>
              <a:t>End </a:t>
            </a:r>
            <a:r>
              <a:rPr lang="nl-NL" dirty="0" err="1" smtClean="0"/>
              <a:t>to</a:t>
            </a:r>
            <a:r>
              <a:rPr lang="nl-NL" dirty="0" smtClean="0"/>
              <a:t> End </a:t>
            </a:r>
            <a:r>
              <a:rPr lang="nl-NL" dirty="0" err="1" smtClean="0"/>
              <a:t>Assignment</a:t>
            </a:r>
            <a:r>
              <a:rPr lang="nl-NL" dirty="0" smtClean="0"/>
              <a:t>: Artist Portal (Express, SSE, </a:t>
            </a:r>
            <a:r>
              <a:rPr lang="nl-NL" dirty="0" err="1" smtClean="0"/>
              <a:t>APIs</a:t>
            </a:r>
            <a:r>
              <a:rPr lang="nl-NL" dirty="0" smtClean="0"/>
              <a:t>, </a:t>
            </a:r>
            <a:r>
              <a:rPr lang="nl-NL" dirty="0" err="1" smtClean="0"/>
              <a:t>MongoDB</a:t>
            </a:r>
            <a:r>
              <a:rPr lang="nl-NL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https://github.com/lucasjellema/nodejs-introduction-workshop-may2017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86" y="780346"/>
            <a:ext cx="9664054" cy="88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340419" y="3750275"/>
            <a:ext cx="11244078" cy="3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74" y="4709491"/>
            <a:ext cx="9190941" cy="50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" y="370700"/>
            <a:ext cx="8137281" cy="78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2015</a:t>
            </a:r>
          </a:p>
          <a:p>
            <a:pPr lvl="1"/>
            <a:r>
              <a:rPr lang="nl-NL" sz="3200" dirty="0" err="1" smtClean="0"/>
              <a:t>Various</a:t>
            </a:r>
            <a:r>
              <a:rPr lang="nl-NL" sz="3200" dirty="0" smtClean="0"/>
              <a:t> </a:t>
            </a:r>
            <a:r>
              <a:rPr lang="nl-NL" sz="3200" dirty="0" err="1" smtClean="0"/>
              <a:t>forks</a:t>
            </a:r>
            <a:r>
              <a:rPr lang="nl-NL" sz="3200" dirty="0" smtClean="0"/>
              <a:t> </a:t>
            </a:r>
            <a:r>
              <a:rPr lang="nl-NL" sz="3200" dirty="0" err="1" smtClean="0"/>
              <a:t>brought</a:t>
            </a:r>
            <a:r>
              <a:rPr lang="nl-NL" sz="3200" dirty="0" smtClean="0"/>
              <a:t> back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: Node v4.0 </a:t>
            </a:r>
            <a:r>
              <a:rPr lang="nl-NL" sz="3200" dirty="0" err="1" smtClean="0"/>
              <a:t>including</a:t>
            </a:r>
            <a:r>
              <a:rPr lang="nl-NL" sz="3200" dirty="0" smtClean="0"/>
              <a:t> V8 </a:t>
            </a:r>
            <a:r>
              <a:rPr lang="nl-NL" sz="3200" dirty="0" err="1" smtClean="0"/>
              <a:t>with</a:t>
            </a:r>
            <a:r>
              <a:rPr lang="nl-NL" sz="3200" dirty="0" smtClean="0"/>
              <a:t> ES6 features</a:t>
            </a:r>
          </a:p>
          <a:p>
            <a:pPr lvl="1"/>
            <a:r>
              <a:rPr lang="nl-NL" sz="3200" dirty="0" smtClean="0"/>
              <a:t>Open Source </a:t>
            </a:r>
            <a:r>
              <a:rPr lang="nl-NL" sz="3200" dirty="0" err="1" smtClean="0"/>
              <a:t>under</a:t>
            </a:r>
            <a:r>
              <a:rPr lang="nl-NL" sz="3200" dirty="0" smtClean="0"/>
              <a:t> Governance </a:t>
            </a:r>
            <a:r>
              <a:rPr lang="nl-NL" sz="3200" dirty="0" err="1" smtClean="0"/>
              <a:t>by</a:t>
            </a:r>
            <a:r>
              <a:rPr lang="nl-NL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Node.js </a:t>
            </a:r>
            <a:r>
              <a:rPr lang="en-US" sz="3200" dirty="0" smtClean="0"/>
              <a:t>Foundation under Linux Foundation</a:t>
            </a:r>
            <a:endParaRPr lang="nl-NL" sz="3200" dirty="0" smtClean="0"/>
          </a:p>
          <a:p>
            <a:pPr lvl="1"/>
            <a:r>
              <a:rPr lang="nl-NL" sz="3200" dirty="0" smtClean="0"/>
              <a:t>Support for ARM processors</a:t>
            </a:r>
          </a:p>
          <a:p>
            <a:pPr lvl="1"/>
            <a:r>
              <a:rPr lang="nl-NL" sz="3200" dirty="0" smtClean="0"/>
              <a:t>Oracle releases node-</a:t>
            </a:r>
            <a:r>
              <a:rPr lang="nl-NL" sz="3200" dirty="0" err="1" smtClean="0"/>
              <a:t>oracledb</a:t>
            </a:r>
            <a:r>
              <a:rPr lang="nl-NL" sz="3200" dirty="0" smtClean="0"/>
              <a:t> Database Driver for Node.js</a:t>
            </a:r>
          </a:p>
          <a:p>
            <a:r>
              <a:rPr lang="nl-NL" dirty="0" smtClean="0"/>
              <a:t>2016/2017</a:t>
            </a:r>
          </a:p>
          <a:p>
            <a:pPr lvl="1"/>
            <a:r>
              <a:rPr lang="nl-NL" b="1" dirty="0" smtClean="0"/>
              <a:t>Node</a:t>
            </a:r>
            <a:r>
              <a:rPr lang="nl-NL" dirty="0" smtClean="0"/>
              <a:t> is </a:t>
            </a:r>
            <a:r>
              <a:rPr lang="nl-NL" dirty="0" err="1" smtClean="0"/>
              <a:t>gradually</a:t>
            </a:r>
            <a:r>
              <a:rPr lang="nl-NL" dirty="0" smtClean="0"/>
              <a:t> </a:t>
            </a:r>
            <a:r>
              <a:rPr lang="nl-NL" dirty="0" err="1" smtClean="0"/>
              <a:t>becoming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new </a:t>
            </a:r>
            <a:r>
              <a:rPr lang="nl-NL" dirty="0" err="1" smtClean="0"/>
              <a:t>denominator</a:t>
            </a:r>
            <a:r>
              <a:rPr lang="nl-NL" dirty="0" smtClean="0"/>
              <a:t> (</a:t>
            </a:r>
            <a:r>
              <a:rPr lang="nl-NL" dirty="0" err="1" smtClean="0"/>
              <a:t>taking</a:t>
            </a:r>
            <a:r>
              <a:rPr lang="nl-NL" dirty="0" smtClean="0"/>
              <a:t> over </a:t>
            </a:r>
            <a:r>
              <a:rPr lang="nl-NL" dirty="0" err="1" smtClean="0"/>
              <a:t>from</a:t>
            </a:r>
            <a:r>
              <a:rPr lang="nl-NL" dirty="0" smtClean="0"/>
              <a:t> Node.JS)</a:t>
            </a:r>
          </a:p>
          <a:p>
            <a:pPr lvl="1"/>
            <a:r>
              <a:rPr lang="nl-NL" sz="3200" dirty="0" smtClean="0"/>
              <a:t>Major steps in </a:t>
            </a:r>
            <a:r>
              <a:rPr lang="nl-NL" sz="3200" dirty="0" err="1" smtClean="0"/>
              <a:t>JavaScript</a:t>
            </a:r>
            <a:r>
              <a:rPr lang="nl-NL" sz="3200" dirty="0" smtClean="0"/>
              <a:t> (ES6)</a:t>
            </a:r>
          </a:p>
          <a:p>
            <a:pPr lvl="1"/>
            <a:r>
              <a:rPr lang="nl-NL" sz="3200" dirty="0" smtClean="0"/>
              <a:t>More Tool support for Node</a:t>
            </a:r>
          </a:p>
          <a:p>
            <a:pPr lvl="1"/>
            <a:r>
              <a:rPr lang="nl-NL" sz="3200" dirty="0" smtClean="0"/>
              <a:t>Node </a:t>
            </a:r>
            <a:r>
              <a:rPr lang="nl-NL" sz="3200" dirty="0" err="1" smtClean="0"/>
              <a:t>one</a:t>
            </a:r>
            <a:r>
              <a:rPr lang="nl-NL" sz="3200" dirty="0" smtClean="0"/>
              <a:t> of </a:t>
            </a:r>
            <a:r>
              <a:rPr lang="nl-NL" sz="3200" dirty="0" err="1" smtClean="0"/>
              <a:t>primary</a:t>
            </a:r>
            <a:r>
              <a:rPr lang="nl-NL" sz="3200" dirty="0" smtClean="0"/>
              <a:t> </a:t>
            </a:r>
            <a:r>
              <a:rPr lang="nl-NL" sz="3200" dirty="0" err="1" smtClean="0"/>
              <a:t>technologies</a:t>
            </a:r>
            <a:r>
              <a:rPr lang="nl-NL" sz="3200" dirty="0" smtClean="0"/>
              <a:t> for </a:t>
            </a:r>
            <a:r>
              <a:rPr lang="nl-NL" sz="3200" dirty="0" err="1" smtClean="0"/>
              <a:t>Serverless</a:t>
            </a:r>
            <a:r>
              <a:rPr lang="nl-NL" sz="3200" dirty="0" smtClean="0"/>
              <a:t> Computing (e.g. AWS </a:t>
            </a:r>
            <a:r>
              <a:rPr lang="nl-NL" sz="3200" dirty="0" err="1" smtClean="0"/>
              <a:t>Lambda</a:t>
            </a:r>
            <a:r>
              <a:rPr lang="nl-NL" sz="3200" dirty="0" smtClean="0"/>
              <a:t>) as well as for microservices</a:t>
            </a:r>
          </a:p>
          <a:p>
            <a:pPr lvl="1"/>
            <a:r>
              <a:rPr lang="nl-NL" sz="3200" dirty="0" smtClean="0"/>
              <a:t>Rapid </a:t>
            </a:r>
            <a:r>
              <a:rPr lang="nl-NL" sz="3200" dirty="0" err="1" smtClean="0"/>
              <a:t>evolution</a:t>
            </a:r>
            <a:r>
              <a:rPr lang="nl-NL" sz="3200" dirty="0" smtClean="0"/>
              <a:t> of Node releases</a:t>
            </a:r>
          </a:p>
          <a:p>
            <a:pPr lvl="2"/>
            <a:r>
              <a:rPr lang="nl-NL" sz="2900" dirty="0" err="1" smtClean="0"/>
              <a:t>Current</a:t>
            </a:r>
            <a:r>
              <a:rPr lang="nl-NL" sz="2900" dirty="0" smtClean="0"/>
              <a:t> release: 6.10.3 (LTS) </a:t>
            </a:r>
            <a:r>
              <a:rPr lang="nl-NL" sz="2900" dirty="0" err="1" smtClean="0"/>
              <a:t>and</a:t>
            </a:r>
            <a:r>
              <a:rPr lang="nl-NL" sz="2900" dirty="0" smtClean="0"/>
              <a:t> 7.4.0 (</a:t>
            </a:r>
            <a:r>
              <a:rPr lang="nl-NL" sz="2900" dirty="0" err="1" smtClean="0"/>
              <a:t>Current</a:t>
            </a:r>
            <a:r>
              <a:rPr lang="nl-NL" sz="2900" dirty="0" smtClean="0"/>
              <a:t>)</a:t>
            </a:r>
          </a:p>
          <a:p>
            <a:pPr lvl="1"/>
            <a:endParaRPr lang="nl-NL" sz="3200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2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of Node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fka</a:t>
            </a:r>
            <a:r>
              <a:rPr lang="nl-NL" dirty="0" smtClean="0"/>
              <a:t> Node.JS)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</a:t>
            </a:r>
            <a:r>
              <a:rPr lang="en-US" sz="2700" dirty="0" smtClean="0">
                <a:latin typeface="Lucida Console" panose="020B0609040504020204" pitchFamily="49" charset="0"/>
              </a:rPr>
              <a:t>{ 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 smtClean="0">
                <a:latin typeface="Lucida Console" panose="020B0609040504020204" pitchFamily="49" charset="0"/>
              </a:rPr>
              <a:t>greetFunction</a:t>
            </a:r>
            <a:r>
              <a:rPr lang="en-US" sz="2700" b="1" dirty="0" smtClean="0">
                <a:latin typeface="Lucida Console" panose="020B0609040504020204" pitchFamily="49" charset="0"/>
              </a:rPr>
              <a:t>(</a:t>
            </a:r>
            <a:r>
              <a:rPr lang="en-US" sz="2700" b="1" dirty="0" err="1" smtClean="0">
                <a:latin typeface="Lucida Console" panose="020B0609040504020204" pitchFamily="49" charset="0"/>
              </a:rPr>
              <a:t>greetee</a:t>
            </a:r>
            <a:r>
              <a:rPr lang="en-US" sz="2700" b="1" dirty="0" smtClean="0">
                <a:latin typeface="Lucida Console" panose="020B0609040504020204" pitchFamily="49" charset="0"/>
              </a:rPr>
              <a:t>)};  </a:t>
            </a:r>
            <a:r>
              <a:rPr lang="en-US" sz="2700" b="1" dirty="0">
                <a:latin typeface="Lucida Console" panose="020B0609040504020204" pitchFamily="49" charset="0"/>
              </a:rPr>
              <a:t>// the closure</a:t>
            </a:r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Closure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458" y="1829118"/>
            <a:ext cx="16349136" cy="1919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613524" y="3966703"/>
            <a:ext cx="15840110" cy="5009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13524" y="4042904"/>
            <a:ext cx="15430452" cy="689663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smtClean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function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r>
              <a:rPr lang="en-US" sz="2700" dirty="0">
                <a:latin typeface="Lucida Console" panose="020B0609040504020204" pitchFamily="49" charset="0"/>
              </a:rPr>
              <a:t>(y) {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  return </a:t>
            </a:r>
            <a:r>
              <a:rPr lang="en-US" sz="2700" b="1" dirty="0">
                <a:latin typeface="Lucida Console" panose="020B0609040504020204" pitchFamily="49" charset="0"/>
              </a:rPr>
              <a:t>x</a:t>
            </a:r>
            <a:r>
              <a:rPr lang="en-US" sz="2700" dirty="0">
                <a:latin typeface="Lucida Console" panose="020B0609040504020204" pitchFamily="49" charset="0"/>
              </a:rPr>
              <a:t> + y;</a:t>
            </a:r>
          </a:p>
          <a:p>
            <a:r>
              <a:rPr lang="en-US" sz="2700" dirty="0" smtClean="0">
                <a:latin typeface="Lucida Console" panose="020B0609040504020204" pitchFamily="49" charset="0"/>
              </a:rPr>
              <a:t>  } 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smtClean="0">
                <a:latin typeface="Lucida Console" panose="020B0609040504020204" pitchFamily="49" charset="0"/>
              </a:rPr>
              <a:t>  return </a:t>
            </a:r>
            <a:r>
              <a:rPr lang="en-US" sz="2700" dirty="0" err="1">
                <a:latin typeface="Lucida Console" panose="020B0609040504020204" pitchFamily="49" charset="0"/>
              </a:rPr>
              <a:t>incrementBy</a:t>
            </a:r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closure1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1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closure2 = </a:t>
            </a:r>
            <a:r>
              <a:rPr lang="en-US" sz="2700" dirty="0" err="1">
                <a:latin typeface="Lucida Console" panose="020B0609040504020204" pitchFamily="49" charset="0"/>
              </a:rPr>
              <a:t>startAt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b="1" dirty="0">
                <a:latin typeface="Lucida Console" panose="020B0609040504020204" pitchFamily="49" charset="0"/>
              </a:rPr>
              <a:t>5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console.log( "Closure 1 (started at 1): "+ closure1(4));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console.log( "Closure 2 (started at 5): "+ closure1(4));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9" name="Rounded Rectangle 8"/>
          <p:cNvSpPr/>
          <p:nvPr/>
        </p:nvSpPr>
        <p:spPr>
          <a:xfrm>
            <a:off x="10677709" y="5147769"/>
            <a:ext cx="6166519" cy="1826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Closure</a:t>
            </a: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4915" y="5066348"/>
            <a:ext cx="8149270" cy="1989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7963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212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 smtClean="0"/>
              <a:t>Bring</a:t>
            </a:r>
            <a:r>
              <a:rPr lang="nl-NL" sz="3200" dirty="0" smtClean="0"/>
              <a:t> in a package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your</a:t>
            </a:r>
            <a:r>
              <a:rPr lang="nl-NL" sz="3200" dirty="0" smtClean="0"/>
              <a:t> </a:t>
            </a:r>
            <a:r>
              <a:rPr lang="nl-NL" sz="3200" dirty="0" err="1" smtClean="0"/>
              <a:t>current</a:t>
            </a:r>
            <a:r>
              <a:rPr lang="nl-NL" sz="3200" dirty="0" smtClean="0"/>
              <a:t> </a:t>
            </a:r>
            <a:r>
              <a:rPr lang="nl-NL" sz="3200" dirty="0" err="1" smtClean="0"/>
              <a:t>application</a:t>
            </a:r>
            <a:endParaRPr lang="nl-NL" sz="32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>The package is </a:t>
            </a:r>
            <a:r>
              <a:rPr lang="nl-NL" sz="2800" dirty="0" err="1" smtClean="0"/>
              <a:t>downloaded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in folder </a:t>
            </a:r>
            <a:r>
              <a:rPr lang="nl-NL" sz="2800" dirty="0" err="1" smtClean="0"/>
              <a:t>node_modules</a:t>
            </a:r>
            <a:endParaRPr lang="nl-NL" sz="2800" dirty="0" smtClean="0"/>
          </a:p>
          <a:p>
            <a:r>
              <a:rPr lang="nl-NL" sz="3200" dirty="0" err="1" smtClean="0"/>
              <a:t>Create</a:t>
            </a:r>
            <a:r>
              <a:rPr lang="nl-NL" sz="3200" dirty="0" smtClean="0"/>
              <a:t> a new </a:t>
            </a:r>
            <a:r>
              <a:rPr lang="nl-NL" sz="3200" dirty="0" err="1" smtClean="0"/>
              <a:t>application</a:t>
            </a:r>
            <a:r>
              <a:rPr lang="nl-NL" sz="3200" dirty="0" smtClean="0"/>
              <a:t> </a:t>
            </a:r>
            <a:r>
              <a:rPr lang="nl-NL" sz="3200" dirty="0" err="1" smtClean="0"/>
              <a:t>with</a:t>
            </a:r>
            <a:r>
              <a:rPr lang="nl-NL" sz="3200" dirty="0" smtClean="0"/>
              <a:t> a </a:t>
            </a:r>
            <a:r>
              <a:rPr lang="nl-NL" sz="3200" dirty="0" err="1" smtClean="0"/>
              <a:t>neat</a:t>
            </a:r>
            <a:r>
              <a:rPr lang="nl-NL" sz="3200" dirty="0" smtClean="0"/>
              <a:t> </a:t>
            </a:r>
            <a:r>
              <a:rPr lang="nl-NL" sz="3200" dirty="0" err="1" smtClean="0"/>
              <a:t>description</a:t>
            </a:r>
            <a:endParaRPr lang="nl-NL" sz="3200" dirty="0" smtClean="0"/>
          </a:p>
          <a:p>
            <a:pPr lvl="1"/>
            <a:r>
              <a:rPr lang="nl-NL" sz="2800" b="1" dirty="0" err="1" smtClean="0"/>
              <a:t>npm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init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This</a:t>
            </a:r>
            <a:r>
              <a:rPr lang="nl-NL" sz="2800" dirty="0" smtClean="0"/>
              <a:t> </a:t>
            </a:r>
            <a:r>
              <a:rPr lang="nl-NL" sz="2800" dirty="0" err="1" smtClean="0"/>
              <a:t>will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a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file </a:t>
            </a:r>
            <a:r>
              <a:rPr lang="nl-NL" sz="2800" dirty="0" err="1" smtClean="0"/>
              <a:t>that</a:t>
            </a:r>
            <a:r>
              <a:rPr lang="nl-NL" sz="2800" dirty="0" smtClean="0"/>
              <a:t> </a:t>
            </a:r>
            <a:br>
              <a:rPr lang="nl-NL" sz="2800" dirty="0" smtClean="0"/>
            </a:br>
            <a:r>
              <a:rPr lang="nl-NL" sz="2800" dirty="0" err="1" smtClean="0"/>
              <a:t>describes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[Node.js] </a:t>
            </a:r>
            <a:r>
              <a:rPr lang="nl-NL" sz="2800" dirty="0" err="1" smtClean="0"/>
              <a:t>application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dependencies</a:t>
            </a:r>
            <a:endParaRPr lang="nl-NL" sz="2800" dirty="0" smtClean="0"/>
          </a:p>
          <a:p>
            <a:r>
              <a:rPr lang="nl-NL" sz="3200" dirty="0" err="1" smtClean="0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 --save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/>
              <a:t>T</a:t>
            </a:r>
            <a:r>
              <a:rPr lang="nl-NL" sz="2800" dirty="0" err="1" smtClean="0"/>
              <a:t>o</a:t>
            </a:r>
            <a:r>
              <a:rPr lang="nl-NL" sz="2800" dirty="0" smtClean="0"/>
              <a:t> have </a:t>
            </a:r>
            <a:r>
              <a:rPr lang="nl-NL" sz="2800" dirty="0" err="1" smtClean="0"/>
              <a:t>dependencies</a:t>
            </a:r>
            <a:r>
              <a:rPr lang="nl-NL" sz="2800" dirty="0" smtClean="0"/>
              <a:t> on </a:t>
            </a:r>
            <a:r>
              <a:rPr lang="nl-NL" sz="2800" dirty="0" err="1" smtClean="0"/>
              <a:t>the</a:t>
            </a:r>
            <a:r>
              <a:rPr lang="nl-NL" sz="2800" dirty="0" smtClean="0"/>
              <a:t> package </a:t>
            </a:r>
            <a:r>
              <a:rPr lang="nl-NL" sz="2800" dirty="0" err="1" smtClean="0"/>
              <a:t>added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package,json</a:t>
            </a:r>
            <a:r>
              <a:rPr lang="nl-NL" sz="2800" dirty="0" smtClean="0"/>
              <a:t> file</a:t>
            </a:r>
            <a:br>
              <a:rPr lang="nl-NL" sz="2800" dirty="0" smtClean="0"/>
            </a:br>
            <a:endParaRPr lang="nl-NL" sz="28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To</a:t>
            </a:r>
            <a:r>
              <a:rPr lang="nl-NL" sz="2800" dirty="0" smtClean="0"/>
              <a:t> have </a:t>
            </a:r>
            <a:r>
              <a:rPr lang="nl-NL" sz="2800" dirty="0" err="1" smtClean="0"/>
              <a:t>all</a:t>
            </a:r>
            <a:r>
              <a:rPr lang="nl-NL" sz="2800" dirty="0" smtClean="0"/>
              <a:t> packages </a:t>
            </a:r>
            <a:r>
              <a:rPr lang="nl-NL" sz="2800" dirty="0" err="1" smtClean="0"/>
              <a:t>listed</a:t>
            </a:r>
            <a:r>
              <a:rPr lang="nl-NL" sz="2800" dirty="0" smtClean="0"/>
              <a:t> in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or </a:t>
            </a:r>
            <a:r>
              <a:rPr lang="nl-NL" sz="2800" dirty="0" err="1" smtClean="0"/>
              <a:t>updated</a:t>
            </a:r>
            <a:r>
              <a:rPr lang="nl-NL" sz="2800" dirty="0" smtClean="0"/>
              <a:t> </a:t>
            </a:r>
            <a:r>
              <a:rPr lang="nl-NL" sz="2800" dirty="0" err="1" smtClean="0"/>
              <a:t>into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node_modules</a:t>
            </a:r>
            <a:r>
              <a:rPr lang="nl-NL" sz="2800" dirty="0" smtClean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3602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977" y="-411481"/>
            <a:ext cx="7551276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6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0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5764642"/>
            <a:ext cx="8124029" cy="370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20814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126004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6024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github.com/lucasjellema/nodejs-workshop-june2017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872" y="7985760"/>
            <a:ext cx="4714382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2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15038190" y="5237037"/>
            <a:ext cx="1092420" cy="1011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500" dirty="0"/>
              <a:t>REST API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9823551" y="5762357"/>
            <a:ext cx="5339428" cy="1154277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7675" y="7207127"/>
            <a:ext cx="3865828" cy="2098497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5605284" y="5785022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353352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271208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r>
              <a:rPr lang="en-US" b="1" dirty="0">
                <a:latin typeface="Lucida Console" panose="020B0609040504020204" pitchFamily="49" charset="0"/>
              </a:rPr>
              <a:t/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/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/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5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8" y="1804459"/>
            <a:ext cx="9260842" cy="85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Source: </a:t>
            </a:r>
            <a:r>
              <a:rPr lang="nl-NL" sz="2000" dirty="0" err="1"/>
              <a:t>Beginning</a:t>
            </a:r>
            <a:r>
              <a:rPr lang="nl-NL" sz="2000" dirty="0"/>
              <a:t> Node.js - </a:t>
            </a:r>
            <a:r>
              <a:rPr lang="en-US" sz="2000" dirty="0"/>
              <a:t>by </a:t>
            </a:r>
            <a:r>
              <a:rPr lang="en-US" sz="2000" dirty="0" err="1"/>
              <a:t>Basarat</a:t>
            </a:r>
            <a:r>
              <a:rPr lang="en-US" sz="2000" dirty="0"/>
              <a:t> Ali Syed </a:t>
            </a:r>
            <a:r>
              <a:rPr lang="en-US" sz="2000" dirty="0" err="1"/>
              <a:t>Apress</a:t>
            </a:r>
            <a:r>
              <a:rPr lang="en-US" sz="2000" dirty="0"/>
              <a:t>, released: December 2014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7" y="3033395"/>
            <a:ext cx="14636585" cy="5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295026" y="-1745263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584031" y="-1528516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" y="2828573"/>
            <a:ext cx="13192049" cy="54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" y="2188346"/>
            <a:ext cx="13010283" cy="6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3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84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31" y="2214105"/>
            <a:ext cx="13459082" cy="73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7787640" y="6201676"/>
            <a:ext cx="8008188" cy="29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1391233" y="2431044"/>
            <a:ext cx="15546421" cy="570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296287" y="1092292"/>
            <a:ext cx="15819929" cy="859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0" y="8358788"/>
            <a:ext cx="677354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87" y="5001153"/>
            <a:ext cx="13095511" cy="461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89" y="8968387"/>
            <a:ext cx="3386775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Fetch</a:t>
            </a:r>
            <a:r>
              <a:rPr lang="nl-NL" dirty="0" smtClean="0"/>
              <a:t> Sources </a:t>
            </a:r>
            <a:r>
              <a:rPr lang="nl-NL" dirty="0" err="1" smtClean="0"/>
              <a:t>and</a:t>
            </a:r>
            <a:r>
              <a:rPr lang="nl-NL" dirty="0" smtClean="0"/>
              <a:t> Labs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err="1" smtClean="0"/>
              <a:t>Install</a:t>
            </a:r>
            <a:r>
              <a:rPr lang="nl-NL" dirty="0" smtClean="0"/>
              <a:t> Node </a:t>
            </a:r>
            <a:r>
              <a:rPr lang="nl-NL" dirty="0" smtClean="0"/>
              <a:t>v6 or v8 </a:t>
            </a:r>
            <a:r>
              <a:rPr lang="nl-NL" dirty="0" err="1" smtClean="0"/>
              <a:t>locally</a:t>
            </a:r>
            <a:r>
              <a:rPr lang="nl-NL" dirty="0" smtClean="0"/>
              <a:t> </a:t>
            </a:r>
            <a:r>
              <a:rPr lang="nl-NL" dirty="0" smtClean="0"/>
              <a:t>(or in VM or in Docker Container)</a:t>
            </a:r>
          </a:p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dirty="0" smtClean="0"/>
              <a:t>:</a:t>
            </a:r>
          </a:p>
          <a:p>
            <a:r>
              <a:rPr lang="nl-NL" dirty="0" smtClean="0"/>
              <a:t>Part 1 –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</a:p>
          <a:p>
            <a:r>
              <a:rPr lang="nl-NL" dirty="0" smtClean="0"/>
              <a:t>Part 2 – </a:t>
            </a:r>
            <a:r>
              <a:rPr lang="nl-NL" dirty="0" err="1" smtClean="0"/>
              <a:t>Core</a:t>
            </a:r>
            <a:r>
              <a:rPr lang="nl-NL" dirty="0" smtClean="0"/>
              <a:t> HTTP</a:t>
            </a:r>
          </a:p>
          <a:p>
            <a:r>
              <a:rPr lang="nl-NL" dirty="0" smtClean="0"/>
              <a:t>Part 3 – Express</a:t>
            </a:r>
          </a:p>
          <a:p>
            <a:r>
              <a:rPr lang="nl-NL" dirty="0" smtClean="0"/>
              <a:t>Part 4 – </a:t>
            </a:r>
            <a:r>
              <a:rPr lang="nl-NL" dirty="0" err="1" smtClean="0"/>
              <a:t>Rich</a:t>
            </a:r>
            <a:r>
              <a:rPr lang="nl-NL" dirty="0" smtClean="0"/>
              <a:t> Client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Introduction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of Node </a:t>
            </a:r>
            <a:br>
              <a:rPr lang="nl-NL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fka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Node.JS)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Server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side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JavaScript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hello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world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!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The node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ecosystem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HTTP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Request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Handling, Express &amp; </a:t>
            </a:r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outbound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HTTP Calls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>
                <a:solidFill>
                  <a:schemeClr val="tx1">
                    <a:lumMod val="75000"/>
                  </a:schemeClr>
                </a:solidFill>
              </a:rPr>
              <a:t>Handson</a:t>
            </a:r>
            <a:r>
              <a:rPr lang="nl-NL" dirty="0">
                <a:solidFill>
                  <a:schemeClr val="tx1">
                    <a:lumMod val="75000"/>
                  </a:schemeClr>
                </a:solidFill>
              </a:rPr>
              <a:t> Workshop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Running Node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Local</a:t>
            </a:r>
            <a:endParaRPr lang="nl-NL" dirty="0" smtClean="0"/>
          </a:p>
          <a:p>
            <a:r>
              <a:rPr lang="nl-NL" dirty="0" smtClean="0"/>
              <a:t>VM</a:t>
            </a:r>
          </a:p>
          <a:p>
            <a:r>
              <a:rPr lang="nl-NL" dirty="0" smtClean="0"/>
              <a:t>Docker (</a:t>
            </a:r>
            <a:r>
              <a:rPr lang="nl-NL" dirty="0" err="1" smtClean="0"/>
              <a:t>Local</a:t>
            </a:r>
            <a:r>
              <a:rPr lang="nl-NL" dirty="0" smtClean="0"/>
              <a:t> or on Cloud)</a:t>
            </a:r>
          </a:p>
          <a:p>
            <a:pPr lvl="1"/>
            <a:r>
              <a:rPr lang="nl-NL" dirty="0"/>
              <a:t>Official image: https://store.docker.com/images/node</a:t>
            </a:r>
            <a:endParaRPr lang="nl-NL" dirty="0" smtClean="0"/>
          </a:p>
          <a:p>
            <a:r>
              <a:rPr lang="nl-NL" dirty="0" smtClean="0"/>
              <a:t>Cloud (IaaS, Docker or Application Container)</a:t>
            </a:r>
          </a:p>
          <a:p>
            <a:pPr lvl="1"/>
            <a:r>
              <a:rPr lang="nl-NL" dirty="0" err="1" smtClean="0"/>
              <a:t>Heroku</a:t>
            </a:r>
            <a:endParaRPr lang="nl-NL" dirty="0" smtClean="0"/>
          </a:p>
          <a:p>
            <a:pPr lvl="1"/>
            <a:r>
              <a:rPr lang="nl-NL" dirty="0" smtClean="0"/>
              <a:t>Google App Engine</a:t>
            </a:r>
          </a:p>
          <a:p>
            <a:pPr lvl="1"/>
            <a:r>
              <a:rPr lang="nl-NL" dirty="0" err="1" smtClean="0"/>
              <a:t>RedHat</a:t>
            </a:r>
            <a:r>
              <a:rPr lang="nl-NL" dirty="0" smtClean="0"/>
              <a:t> </a:t>
            </a:r>
            <a:r>
              <a:rPr lang="nl-NL" dirty="0" err="1" smtClean="0"/>
              <a:t>OpenShift</a:t>
            </a:r>
            <a:endParaRPr lang="nl-NL" dirty="0" smtClean="0"/>
          </a:p>
          <a:p>
            <a:pPr lvl="1"/>
            <a:r>
              <a:rPr lang="nl-NL" dirty="0" smtClean="0"/>
              <a:t>Microsoft </a:t>
            </a:r>
            <a:r>
              <a:rPr lang="nl-NL" dirty="0" err="1" smtClean="0"/>
              <a:t>Azure</a:t>
            </a:r>
            <a:endParaRPr lang="nl-NL" dirty="0" smtClean="0"/>
          </a:p>
          <a:p>
            <a:pPr lvl="1"/>
            <a:r>
              <a:rPr lang="nl-NL" dirty="0" smtClean="0"/>
              <a:t>Oracle Application Container Cloud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8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239" y="2551860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691">
            <a:off x="11301106" y="3927130"/>
            <a:ext cx="1612781" cy="8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03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Tiobe</a:t>
            </a:r>
            <a:r>
              <a:rPr lang="nl-NL" dirty="0" smtClean="0"/>
              <a:t> – long term </a:t>
            </a:r>
            <a:r>
              <a:rPr lang="nl-NL" dirty="0" err="1" smtClean="0"/>
              <a:t>history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1" y="1568768"/>
            <a:ext cx="12705398" cy="785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1887221"/>
            <a:ext cx="11942763" cy="5727700"/>
          </a:xfrm>
        </p:spPr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/>
              <a:t> </a:t>
            </a:r>
            <a:r>
              <a:rPr lang="nl-NL" dirty="0" smtClean="0"/>
              <a:t>at </a:t>
            </a:r>
            <a:r>
              <a:rPr lang="nl-NL" dirty="0" err="1" smtClean="0"/>
              <a:t>Spotify</a:t>
            </a:r>
            <a:endParaRPr lang="nl-NL" dirty="0" smtClean="0"/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3449476" y="7161259"/>
            <a:ext cx="3892364" cy="13794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324" y="7195249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335" y="7129851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725183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37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605" y="6370077"/>
            <a:ext cx="2505566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nl-NL" sz="2700" i="1" dirty="0"/>
          </a:p>
          <a:p>
            <a:r>
              <a:rPr lang="nl-NL" sz="2700" i="1" dirty="0"/>
              <a:t>for </a:t>
            </a:r>
            <a:r>
              <a:rPr lang="nl-NL" sz="2700" i="1" dirty="0" err="1"/>
              <a:t>some</a:t>
            </a:r>
            <a:r>
              <a:rPr lang="nl-NL" sz="2700" i="1" dirty="0"/>
              <a:t> artist</a:t>
            </a:r>
            <a:endParaRPr lang="en-US" sz="2700" i="1" dirty="0"/>
          </a:p>
        </p:txBody>
      </p:sp>
      <p:sp>
        <p:nvSpPr>
          <p:cNvPr id="11" name="Right Arrow 10"/>
          <p:cNvSpPr/>
          <p:nvPr/>
        </p:nvSpPr>
        <p:spPr>
          <a:xfrm>
            <a:off x="11910026" y="7846730"/>
            <a:ext cx="2904976" cy="71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78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967388" y="7199641"/>
            <a:ext cx="2164850" cy="8694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7355077" y="7199641"/>
            <a:ext cx="2370107" cy="5795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7242" y="7437084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220501" y="7539496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30689" y="7641907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20501" y="7744319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567242" y="8153964"/>
            <a:ext cx="1974655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20501" y="8256376"/>
            <a:ext cx="2048290" cy="6012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430689" y="8358787"/>
            <a:ext cx="2111207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5505989"/>
            <a:ext cx="7287763" cy="338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6029787"/>
            <a:ext cx="7985703" cy="6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281419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work on populating </a:t>
            </a:r>
            <a:r>
              <a:rPr lang="en-US" dirty="0" err="1" smtClean="0">
                <a:latin typeface="Lucida Console" panose="020B0609040504020204" pitchFamily="49" charset="0"/>
              </a:rPr>
              <a:t>configs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5143035"/>
            <a:ext cx="5189002" cy="512057"/>
          </a:xfrm>
          <a:prstGeom prst="wedgeRectCallout">
            <a:avLst>
              <a:gd name="adj1" fmla="val -131684"/>
              <a:gd name="adj2" fmla="val 1421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791229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[key] = </a:t>
            </a:r>
            <a:r>
              <a:rPr lang="en-US" dirty="0" err="1">
                <a:latin typeface="Lucida Console" panose="020B0609040504020204" pitchFamily="49" charset="0"/>
              </a:rPr>
              <a:t>JSON.parse</a:t>
            </a:r>
            <a:r>
              <a:rPr lang="en-US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4761255"/>
            <a:ext cx="2388708" cy="512057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Asynchronously</a:t>
            </a:r>
            <a:r>
              <a:rPr lang="nl-NL" sz="2000" dirty="0"/>
              <a:t> </a:t>
            </a:r>
            <a:r>
              <a:rPr lang="nl-NL" sz="2000" dirty="0" err="1"/>
              <a:t>read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file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991527" y="5017283"/>
            <a:ext cx="3004159" cy="512057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..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r>
              <a:rPr lang="nl-NL" sz="2000" dirty="0"/>
              <a:t>, call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70888" y="6388576"/>
            <a:ext cx="3686922" cy="512057"/>
          </a:xfrm>
          <a:prstGeom prst="wedgeRectCallout">
            <a:avLst>
              <a:gd name="adj1" fmla="val -80469"/>
              <a:gd name="adj2" fmla="val 7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Notify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completion</a:t>
            </a:r>
            <a:r>
              <a:rPr lang="nl-NL" sz="2000" dirty="0"/>
              <a:t> of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branch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6951839"/>
            <a:ext cx="5189002" cy="512057"/>
          </a:xfrm>
          <a:prstGeom prst="wedgeRectCallout">
            <a:avLst>
              <a:gd name="adj1" fmla="val -131684"/>
              <a:gd name="adj2" fmla="val 1035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6008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569630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 … // one or more functions that are executed in a chained fashion: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// - fixed order</a:t>
            </a: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 // - passing output </a:t>
            </a:r>
            <a:r>
              <a:rPr lang="nl-NL" dirty="0" err="1" smtClean="0">
                <a:latin typeface="Lucida Console" panose="020B0609040504020204" pitchFamily="49" charset="0"/>
              </a:rPr>
              <a:t>from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one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function</a:t>
            </a:r>
            <a:r>
              <a:rPr lang="nl-NL" dirty="0" smtClean="0">
                <a:latin typeface="Lucida Console" panose="020B0609040504020204" pitchFamily="49" charset="0"/>
              </a:rPr>
              <a:t> as input </a:t>
            </a:r>
            <a:r>
              <a:rPr lang="nl-NL" dirty="0" err="1" smtClean="0">
                <a:latin typeface="Lucida Console" panose="020B0609040504020204" pitchFamily="49" charset="0"/>
              </a:rPr>
              <a:t>into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next</a:t>
            </a: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557177" y="4355623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75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754296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function (callback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do something that is potentially asynchronous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callback( </a:t>
            </a:r>
            <a:r>
              <a:rPr lang="en-US" dirty="0" err="1" smtClean="0">
                <a:latin typeface="Lucida Console" panose="020B0609040504020204" pitchFamily="49" charset="0"/>
              </a:rPr>
              <a:t>errorIfAny</a:t>
            </a:r>
            <a:r>
              <a:rPr lang="en-US" dirty="0" smtClean="0">
                <a:latin typeface="Lucida Console" panose="020B0609040504020204" pitchFamily="49" charset="0"/>
              </a:rPr>
              <a:t>, result);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result);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54724" y="1993473"/>
            <a:ext cx="4241676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Start </a:t>
            </a:r>
            <a:r>
              <a:rPr lang="nl-NL" sz="2000" dirty="0" err="1" smtClean="0"/>
              <a:t>with</a:t>
            </a:r>
            <a:r>
              <a:rPr lang="nl-NL" sz="2000" dirty="0" smtClean="0"/>
              <a:t> first </a:t>
            </a:r>
            <a:r>
              <a:rPr lang="nl-NL" sz="2000" dirty="0" err="1" smtClean="0"/>
              <a:t>asynchronous</a:t>
            </a:r>
            <a:r>
              <a:rPr lang="nl-NL" sz="2000" dirty="0" smtClean="0"/>
              <a:t>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in</a:t>
            </a:r>
            <a:r>
              <a:rPr lang="nl-NL" sz="2000" dirty="0" smtClean="0"/>
              <a:t> array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10452660" y="2301367"/>
            <a:ext cx="4726379" cy="822875"/>
          </a:xfrm>
          <a:prstGeom prst="wedgeRectCallout">
            <a:avLst>
              <a:gd name="adj1" fmla="val -184734"/>
              <a:gd name="adj2" fmla="val 106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</a:t>
            </a:r>
            <a:r>
              <a:rPr lang="nl-NL" sz="2000" dirty="0" err="1" smtClean="0"/>
              <a:t>done</a:t>
            </a:r>
            <a:r>
              <a:rPr lang="nl-NL" sz="2000" dirty="0" smtClean="0"/>
              <a:t> </a:t>
            </a:r>
            <a:r>
              <a:rPr lang="nl-NL" sz="2000" dirty="0" err="1" smtClean="0"/>
              <a:t>executing</a:t>
            </a:r>
            <a:r>
              <a:rPr lang="nl-NL" sz="2000" dirty="0" smtClean="0"/>
              <a:t>, </a:t>
            </a:r>
            <a:r>
              <a:rPr lang="nl-NL" sz="2000" dirty="0" err="1" smtClean="0"/>
              <a:t>then</a:t>
            </a:r>
            <a:r>
              <a:rPr lang="nl-NL" sz="2000" dirty="0" smtClean="0"/>
              <a:t> </a:t>
            </a:r>
            <a:r>
              <a:rPr lang="nl-NL" sz="2000" dirty="0" err="1" smtClean="0"/>
              <a:t>invoke</a:t>
            </a:r>
            <a:r>
              <a:rPr lang="nl-NL" sz="2000" dirty="0" smtClean="0"/>
              <a:t> </a:t>
            </a:r>
            <a:r>
              <a:rPr lang="nl-NL" sz="2000" dirty="0" err="1" smtClean="0"/>
              <a:t>callback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give</a:t>
            </a:r>
            <a:r>
              <a:rPr lang="nl-NL" sz="2000" dirty="0" smtClean="0"/>
              <a:t> </a:t>
            </a:r>
            <a:r>
              <a:rPr lang="nl-NL" sz="2000" dirty="0" err="1" smtClean="0"/>
              <a:t>async.waterfall</a:t>
            </a:r>
            <a:r>
              <a:rPr lang="nl-NL" sz="2000" dirty="0" smtClean="0"/>
              <a:t> control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9462177" y="6118395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8974381" y="3947245"/>
            <a:ext cx="4726379" cy="822875"/>
          </a:xfrm>
          <a:prstGeom prst="wedgeRectCallout">
            <a:avLst>
              <a:gd name="adj1" fmla="val -168289"/>
              <a:gd name="adj2" fmla="val -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no error was </a:t>
            </a:r>
            <a:r>
              <a:rPr lang="nl-NL" sz="2000" dirty="0" err="1" smtClean="0"/>
              <a:t>reported</a:t>
            </a:r>
            <a:r>
              <a:rPr lang="nl-NL" sz="2000" dirty="0" smtClean="0"/>
              <a:t>, </a:t>
            </a:r>
            <a:r>
              <a:rPr lang="nl-NL" sz="2000" dirty="0" err="1" smtClean="0"/>
              <a:t>the</a:t>
            </a:r>
            <a:r>
              <a:rPr lang="nl-NL" sz="2000" dirty="0" smtClean="0"/>
              <a:t> next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is </a:t>
            </a:r>
            <a:r>
              <a:rPr lang="nl-NL" sz="2000" dirty="0" err="1" smtClean="0"/>
              <a:t>called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Artist API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67181" y="2985567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waterfall</a:t>
            </a:r>
            <a:endParaRPr lang="en-US" dirty="0"/>
          </a:p>
        </p:txBody>
      </p:sp>
      <p:pic>
        <p:nvPicPr>
          <p:cNvPr id="5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81" y="2009282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8" y="6105737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74388"/>
            <a:ext cx="1432840" cy="409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2498" y="4723183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parallel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34787" y="328942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67181" y="7443011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69999" y="3852686"/>
            <a:ext cx="2457948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forEachOf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002393" y="354545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918" y="8256375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15" name="Elbow Connector 14"/>
          <p:cNvCxnSpPr>
            <a:stCxn id="8" idx="3"/>
            <a:endCxn id="4" idx="1"/>
          </p:cNvCxnSpPr>
          <p:nvPr/>
        </p:nvCxnSpPr>
        <p:spPr>
          <a:xfrm flipV="1">
            <a:off x="4016475" y="3241596"/>
            <a:ext cx="1250706" cy="17376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10" idx="1"/>
          </p:cNvCxnSpPr>
          <p:nvPr/>
        </p:nvCxnSpPr>
        <p:spPr>
          <a:xfrm>
            <a:off x="4016475" y="4979212"/>
            <a:ext cx="1250706" cy="27198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3" idx="1"/>
          </p:cNvCxnSpPr>
          <p:nvPr/>
        </p:nvCxnSpPr>
        <p:spPr>
          <a:xfrm rot="16200000" flipH="1">
            <a:off x="6487877" y="7821361"/>
            <a:ext cx="557336" cy="8247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098973" y="4679033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973" y="548259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98973" y="6286147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93806" y="7027439"/>
            <a:ext cx="620434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…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1"/>
          </p:cNvCxnSpPr>
          <p:nvPr/>
        </p:nvCxnSpPr>
        <p:spPr>
          <a:xfrm rot="16200000" flipH="1">
            <a:off x="14540711" y="4376796"/>
            <a:ext cx="570318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1" idx="1"/>
          </p:cNvCxnSpPr>
          <p:nvPr/>
        </p:nvCxnSpPr>
        <p:spPr>
          <a:xfrm rot="16200000" flipH="1">
            <a:off x="14138931" y="4778574"/>
            <a:ext cx="1373877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2" idx="1"/>
          </p:cNvCxnSpPr>
          <p:nvPr/>
        </p:nvCxnSpPr>
        <p:spPr>
          <a:xfrm rot="16200000" flipH="1">
            <a:off x="13737152" y="5180352"/>
            <a:ext cx="2177435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3"/>
            <a:endCxn id="9" idx="1"/>
          </p:cNvCxnSpPr>
          <p:nvPr/>
        </p:nvCxnSpPr>
        <p:spPr>
          <a:xfrm>
            <a:off x="7441158" y="3241597"/>
            <a:ext cx="693629" cy="3038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3"/>
            <a:endCxn id="12" idx="1"/>
          </p:cNvCxnSpPr>
          <p:nvPr/>
        </p:nvCxnSpPr>
        <p:spPr>
          <a:xfrm>
            <a:off x="10308764" y="354545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1" idx="1"/>
          </p:cNvCxnSpPr>
          <p:nvPr/>
        </p:nvCxnSpPr>
        <p:spPr>
          <a:xfrm>
            <a:off x="13176370" y="380148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8" idx="1"/>
          </p:cNvCxnSpPr>
          <p:nvPr/>
        </p:nvCxnSpPr>
        <p:spPr>
          <a:xfrm>
            <a:off x="1432840" y="4979211"/>
            <a:ext cx="4096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9216342" y="7699038"/>
            <a:ext cx="1980014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biography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372881" y="6835151"/>
            <a:ext cx="2253119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1947396" y="6681312"/>
            <a:ext cx="2502023" cy="454925"/>
          </a:xfrm>
          <a:prstGeom prst="wedgeRectCallout">
            <a:avLst>
              <a:gd name="adj1" fmla="val 84495"/>
              <a:gd name="adj2" fmla="val -536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0308763" y="4422439"/>
            <a:ext cx="2138604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026067" y="4129227"/>
            <a:ext cx="2326829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44440" y="633912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29560" y="696068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Chain of </a:t>
            </a:r>
            <a:r>
              <a:rPr lang="nl-NL" dirty="0" err="1" smtClean="0"/>
              <a:t>subsequent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calls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74320" y="2438400"/>
            <a:ext cx="309372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3716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tep1.json</a:t>
            </a:r>
            <a:endParaRPr lang="en-US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228600" y="2468880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"step2.json"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7" name="Rectangle 6"/>
          <p:cNvSpPr/>
          <p:nvPr/>
        </p:nvSpPr>
        <p:spPr>
          <a:xfrm>
            <a:off x="3672840" y="243840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535680" y="355091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step2.json</a:t>
            </a:r>
            <a:endParaRPr lang="en-US" dirty="0" err="1" smtClean="0"/>
          </a:p>
        </p:txBody>
      </p:sp>
      <p:sp>
        <p:nvSpPr>
          <p:cNvPr id="9" name="TextBox 8"/>
          <p:cNvSpPr txBox="1"/>
          <p:nvPr/>
        </p:nvSpPr>
        <p:spPr>
          <a:xfrm>
            <a:off x="3627120" y="246888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"</a:t>
            </a:r>
            <a:r>
              <a:rPr lang="nl-NL" sz="2000" dirty="0" err="1"/>
              <a:t>nextStep.json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7406640" y="2423159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269480" y="3535678"/>
            <a:ext cx="2050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nextStep.json</a:t>
            </a:r>
            <a:endParaRPr lang="en-US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7360920" y="2453639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followUp.json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3" name="Rectangle 12"/>
          <p:cNvSpPr/>
          <p:nvPr/>
        </p:nvSpPr>
        <p:spPr>
          <a:xfrm>
            <a:off x="11140440" y="2407920"/>
            <a:ext cx="330708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003280" y="3520439"/>
            <a:ext cx="2018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followUp.json</a:t>
            </a:r>
            <a:endParaRPr lang="en-US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11094720" y="2438400"/>
            <a:ext cx="3489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"</a:t>
            </a:r>
            <a:r>
              <a:rPr lang="nl-NL" sz="2000" dirty="0" err="1"/>
              <a:t>nextfile</a:t>
            </a:r>
            <a:r>
              <a:rPr lang="nl-NL" sz="2000" dirty="0"/>
              <a:t>": </a:t>
            </a:r>
            <a:r>
              <a:rPr lang="nl-NL" sz="2000" dirty="0" smtClean="0"/>
              <a:t>“</a:t>
            </a:r>
            <a:r>
              <a:rPr lang="nl-NL" sz="2000" dirty="0" err="1" smtClean="0"/>
              <a:t>finalStep.json</a:t>
            </a:r>
            <a:r>
              <a:rPr lang="nl-NL" sz="2000" dirty="0"/>
              <a:t>"</a:t>
            </a:r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14721840" y="2423159"/>
            <a:ext cx="2362200" cy="1046143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4584680" y="3535678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finalStep.json</a:t>
            </a:r>
            <a:endParaRPr lang="en-US" dirty="0" err="1" smtClean="0"/>
          </a:p>
        </p:txBody>
      </p:sp>
      <p:sp>
        <p:nvSpPr>
          <p:cNvPr id="18" name="TextBox 17"/>
          <p:cNvSpPr txBox="1"/>
          <p:nvPr/>
        </p:nvSpPr>
        <p:spPr>
          <a:xfrm>
            <a:off x="14676120" y="2453639"/>
            <a:ext cx="2941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/>
              <a:t>{ </a:t>
            </a:r>
          </a:p>
          <a:p>
            <a:r>
              <a:rPr lang="nl-NL" sz="2000" dirty="0"/>
              <a:t>    </a:t>
            </a:r>
            <a:r>
              <a:rPr lang="nl-NL" sz="2000" dirty="0" smtClean="0"/>
              <a:t>“</a:t>
            </a:r>
            <a:r>
              <a:rPr lang="nl-NL" sz="2000" dirty="0" err="1" smtClean="0"/>
              <a:t>actualValue</a:t>
            </a:r>
            <a:r>
              <a:rPr lang="nl-NL" sz="2000" dirty="0" smtClean="0"/>
              <a:t>": 42</a:t>
            </a:r>
            <a:endParaRPr lang="nl-NL" sz="2000" dirty="0"/>
          </a:p>
          <a:p>
            <a:r>
              <a:rPr lang="nl-NL" sz="2000" dirty="0"/>
              <a:t>}</a:t>
            </a:r>
            <a:endParaRPr lang="en-US" sz="2000" dirty="0" err="1" smtClean="0"/>
          </a:p>
        </p:txBody>
      </p:sp>
      <p:sp>
        <p:nvSpPr>
          <p:cNvPr id="19" name="Rounded Rectangle 18"/>
          <p:cNvSpPr/>
          <p:nvPr/>
        </p:nvSpPr>
        <p:spPr>
          <a:xfrm>
            <a:off x="6534931" y="4434840"/>
            <a:ext cx="5570220" cy="1386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//asynchronous </a:t>
            </a:r>
          </a:p>
          <a:p>
            <a:pPr algn="ctr"/>
            <a:r>
              <a:rPr lang="en-US" dirty="0" smtClean="0"/>
              <a:t>function </a:t>
            </a:r>
            <a:r>
              <a:rPr lang="en-US" dirty="0" err="1" smtClean="0"/>
              <a:t>readElementFromJsonFile</a:t>
            </a:r>
            <a:endParaRPr lang="en-US" dirty="0" smtClean="0"/>
          </a:p>
          <a:p>
            <a:pPr algn="ctr"/>
            <a:r>
              <a:rPr lang="en-US" dirty="0"/>
              <a:t>(</a:t>
            </a:r>
            <a:r>
              <a:rPr lang="en-US" dirty="0" err="1"/>
              <a:t>fileName</a:t>
            </a:r>
            <a:r>
              <a:rPr lang="en-US" dirty="0"/>
              <a:t>, </a:t>
            </a:r>
            <a:r>
              <a:rPr lang="en-US" dirty="0" err="1"/>
              <a:t>elementToRead</a:t>
            </a:r>
            <a:r>
              <a:rPr lang="en-US" dirty="0"/>
              <a:t>, </a:t>
            </a:r>
            <a:r>
              <a:rPr lang="en-US" dirty="0" err="1"/>
              <a:t>cb</a:t>
            </a:r>
            <a:r>
              <a:rPr lang="en-US" dirty="0"/>
              <a:t>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90101" y="670318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6257707" y="695921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3" name="Elbow Connector 22"/>
          <p:cNvCxnSpPr>
            <a:stCxn id="20" idx="3"/>
            <a:endCxn id="22" idx="1"/>
          </p:cNvCxnSpPr>
          <p:nvPr/>
        </p:nvCxnSpPr>
        <p:spPr>
          <a:xfrm>
            <a:off x="5564078" y="695921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22" idx="3"/>
          </p:cNvCxnSpPr>
          <p:nvPr/>
        </p:nvCxnSpPr>
        <p:spPr>
          <a:xfrm>
            <a:off x="8431684" y="721524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9105900" y="7266446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1954093" y="757368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28" name="Elbow Connector 27"/>
          <p:cNvCxnSpPr>
            <a:stCxn id="25" idx="3"/>
            <a:endCxn id="26" idx="1"/>
          </p:cNvCxnSpPr>
          <p:nvPr/>
        </p:nvCxnSpPr>
        <p:spPr>
          <a:xfrm>
            <a:off x="11279877" y="7522475"/>
            <a:ext cx="674216" cy="30723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20" idx="0"/>
            <a:endCxn id="19" idx="1"/>
          </p:cNvCxnSpPr>
          <p:nvPr/>
        </p:nvCxnSpPr>
        <p:spPr>
          <a:xfrm rot="5400000" flipH="1" flipV="1">
            <a:off x="4718548" y="4886802"/>
            <a:ext cx="1574924" cy="205784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677111" y="5590847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"step1.json"</a:t>
            </a:r>
            <a:endParaRPr lang="en-US" dirty="0" err="1" smtClean="0"/>
          </a:p>
        </p:txBody>
      </p:sp>
      <p:sp>
        <p:nvSpPr>
          <p:cNvPr id="32" name="Freeform 31"/>
          <p:cNvSpPr/>
          <p:nvPr/>
        </p:nvSpPr>
        <p:spPr>
          <a:xfrm>
            <a:off x="4581596" y="5313899"/>
            <a:ext cx="2261164" cy="1759712"/>
          </a:xfrm>
          <a:custGeom>
            <a:avLst/>
            <a:gdLst>
              <a:gd name="connsiteX0" fmla="*/ 1941124 w 2261164"/>
              <a:gd name="connsiteY0" fmla="*/ 81061 h 1759712"/>
              <a:gd name="connsiteX1" fmla="*/ 340924 w 2261164"/>
              <a:gd name="connsiteY1" fmla="*/ 142021 h 1759712"/>
              <a:gd name="connsiteX2" fmla="*/ 112324 w 2261164"/>
              <a:gd name="connsiteY2" fmla="*/ 1391701 h 1759712"/>
              <a:gd name="connsiteX3" fmla="*/ 1743004 w 2261164"/>
              <a:gd name="connsiteY3" fmla="*/ 1757461 h 1759712"/>
              <a:gd name="connsiteX4" fmla="*/ 2261164 w 2261164"/>
              <a:gd name="connsiteY4" fmla="*/ 1269781 h 1759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1164" h="1759712">
                <a:moveTo>
                  <a:pt x="1941124" y="81061"/>
                </a:moveTo>
                <a:cubicBezTo>
                  <a:pt x="1293424" y="2321"/>
                  <a:pt x="645724" y="-76419"/>
                  <a:pt x="340924" y="142021"/>
                </a:cubicBezTo>
                <a:cubicBezTo>
                  <a:pt x="36124" y="360461"/>
                  <a:pt x="-121356" y="1122461"/>
                  <a:pt x="112324" y="1391701"/>
                </a:cubicBezTo>
                <a:cubicBezTo>
                  <a:pt x="346004" y="1660941"/>
                  <a:pt x="1384864" y="1777781"/>
                  <a:pt x="1743004" y="1757461"/>
                </a:cubicBezTo>
                <a:cubicBezTo>
                  <a:pt x="2101144" y="1737141"/>
                  <a:pt x="2181154" y="1503461"/>
                  <a:pt x="2261164" y="126978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6842760" y="5821680"/>
            <a:ext cx="0" cy="11375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 34"/>
          <p:cNvSpPr/>
          <p:nvPr/>
        </p:nvSpPr>
        <p:spPr>
          <a:xfrm>
            <a:off x="7040880" y="5836920"/>
            <a:ext cx="2545080" cy="1540488"/>
          </a:xfrm>
          <a:custGeom>
            <a:avLst/>
            <a:gdLst>
              <a:gd name="connsiteX0" fmla="*/ 0 w 2545080"/>
              <a:gd name="connsiteY0" fmla="*/ 0 h 1540488"/>
              <a:gd name="connsiteX1" fmla="*/ 990600 w 2545080"/>
              <a:gd name="connsiteY1" fmla="*/ 1173480 h 1540488"/>
              <a:gd name="connsiteX2" fmla="*/ 2240280 w 2545080"/>
              <a:gd name="connsiteY2" fmla="*/ 1539240 h 1540488"/>
              <a:gd name="connsiteX3" fmla="*/ 2545080 w 2545080"/>
              <a:gd name="connsiteY3" fmla="*/ 1082040 h 154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5080" h="1540488">
                <a:moveTo>
                  <a:pt x="0" y="0"/>
                </a:moveTo>
                <a:cubicBezTo>
                  <a:pt x="308610" y="458470"/>
                  <a:pt x="617220" y="916940"/>
                  <a:pt x="990600" y="1173480"/>
                </a:cubicBezTo>
                <a:cubicBezTo>
                  <a:pt x="1363980" y="1430020"/>
                  <a:pt x="1981200" y="1554480"/>
                  <a:pt x="2240280" y="1539240"/>
                </a:cubicBezTo>
                <a:cubicBezTo>
                  <a:pt x="2499360" y="1524000"/>
                  <a:pt x="2522220" y="1303020"/>
                  <a:pt x="2545080" y="10820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9601200" y="5821680"/>
            <a:ext cx="0" cy="14447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9768839" y="5821680"/>
            <a:ext cx="3252941" cy="1805167"/>
          </a:xfrm>
          <a:custGeom>
            <a:avLst/>
            <a:gdLst>
              <a:gd name="connsiteX0" fmla="*/ 0 w 2956560"/>
              <a:gd name="connsiteY0" fmla="*/ 0 h 1805167"/>
              <a:gd name="connsiteX1" fmla="*/ 502920 w 2956560"/>
              <a:gd name="connsiteY1" fmla="*/ 1478280 h 1805167"/>
              <a:gd name="connsiteX2" fmla="*/ 2331720 w 2956560"/>
              <a:gd name="connsiteY2" fmla="*/ 1798320 h 1805167"/>
              <a:gd name="connsiteX3" fmla="*/ 2956560 w 2956560"/>
              <a:gd name="connsiteY3" fmla="*/ 1310640 h 180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6560" h="1805167">
                <a:moveTo>
                  <a:pt x="0" y="0"/>
                </a:moveTo>
                <a:cubicBezTo>
                  <a:pt x="57150" y="589280"/>
                  <a:pt x="114300" y="1178560"/>
                  <a:pt x="502920" y="1478280"/>
                </a:cubicBezTo>
                <a:cubicBezTo>
                  <a:pt x="891540" y="1778000"/>
                  <a:pt x="1922780" y="1826260"/>
                  <a:pt x="2331720" y="1798320"/>
                </a:cubicBezTo>
                <a:cubicBezTo>
                  <a:pt x="2740660" y="1770380"/>
                  <a:pt x="2956560" y="1310640"/>
                  <a:pt x="2956560" y="13106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Elbow Connector 39"/>
          <p:cNvCxnSpPr>
            <a:stCxn id="26" idx="0"/>
            <a:endCxn id="19" idx="3"/>
          </p:cNvCxnSpPr>
          <p:nvPr/>
        </p:nvCxnSpPr>
        <p:spPr>
          <a:xfrm rot="16200000" flipV="1">
            <a:off x="11350407" y="5883004"/>
            <a:ext cx="2445420" cy="93593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14676120" y="807903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43" name="Elbow Connector 42"/>
          <p:cNvCxnSpPr>
            <a:stCxn id="26" idx="3"/>
            <a:endCxn id="41" idx="1"/>
          </p:cNvCxnSpPr>
          <p:nvPr/>
        </p:nvCxnSpPr>
        <p:spPr>
          <a:xfrm>
            <a:off x="14128070" y="7829709"/>
            <a:ext cx="548050" cy="505354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12146280" y="4983480"/>
            <a:ext cx="3616828" cy="3204406"/>
          </a:xfrm>
          <a:custGeom>
            <a:avLst/>
            <a:gdLst>
              <a:gd name="connsiteX0" fmla="*/ 0 w 3505200"/>
              <a:gd name="connsiteY0" fmla="*/ 202887 h 3392053"/>
              <a:gd name="connsiteX1" fmla="*/ 1310640 w 3505200"/>
              <a:gd name="connsiteY1" fmla="*/ 248607 h 3392053"/>
              <a:gd name="connsiteX2" fmla="*/ 1112520 w 3505200"/>
              <a:gd name="connsiteY2" fmla="*/ 2671767 h 3392053"/>
              <a:gd name="connsiteX3" fmla="*/ 2346960 w 3505200"/>
              <a:gd name="connsiteY3" fmla="*/ 2915607 h 3392053"/>
              <a:gd name="connsiteX4" fmla="*/ 2621280 w 3505200"/>
              <a:gd name="connsiteY4" fmla="*/ 3388047 h 3392053"/>
              <a:gd name="connsiteX5" fmla="*/ 3505200 w 3505200"/>
              <a:gd name="connsiteY5" fmla="*/ 2626047 h 3392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200" h="3392053">
                <a:moveTo>
                  <a:pt x="0" y="202887"/>
                </a:moveTo>
                <a:cubicBezTo>
                  <a:pt x="562610" y="20007"/>
                  <a:pt x="1125220" y="-162873"/>
                  <a:pt x="1310640" y="248607"/>
                </a:cubicBezTo>
                <a:cubicBezTo>
                  <a:pt x="1496060" y="660087"/>
                  <a:pt x="939800" y="2227267"/>
                  <a:pt x="1112520" y="2671767"/>
                </a:cubicBezTo>
                <a:cubicBezTo>
                  <a:pt x="1285240" y="3116267"/>
                  <a:pt x="2095500" y="2796227"/>
                  <a:pt x="2346960" y="2915607"/>
                </a:cubicBezTo>
                <a:cubicBezTo>
                  <a:pt x="2598420" y="3034987"/>
                  <a:pt x="2428240" y="3436307"/>
                  <a:pt x="2621280" y="3388047"/>
                </a:cubicBezTo>
                <a:cubicBezTo>
                  <a:pt x="2814320" y="3339787"/>
                  <a:pt x="3159760" y="2982917"/>
                  <a:pt x="3505200" y="262604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Elbow Connector 45"/>
          <p:cNvCxnSpPr>
            <a:stCxn id="41" idx="0"/>
          </p:cNvCxnSpPr>
          <p:nvPr/>
        </p:nvCxnSpPr>
        <p:spPr>
          <a:xfrm rot="16200000" flipV="1">
            <a:off x="12313095" y="4629019"/>
            <a:ext cx="3283201" cy="3616829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7294" y="8784908"/>
            <a:ext cx="2961721" cy="374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5185322" y="6264853"/>
            <a:ext cx="20136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"</a:t>
            </a:r>
            <a:r>
              <a:rPr lang="nl-NL" dirty="0" err="1" smtClean="0"/>
              <a:t>actualValue</a:t>
            </a:r>
            <a:r>
              <a:rPr lang="nl-NL" dirty="0" smtClean="0"/>
              <a:t>"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61879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296468" y="2743140"/>
            <a:ext cx="15830435" cy="606564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(step1,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null,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(data,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if (err) return err;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console.log("Final value = " + 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058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3489959"/>
            <a:ext cx="11942763" cy="4841241"/>
          </a:xfrm>
        </p:spPr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</a:t>
            </a:r>
            <a:r>
              <a:rPr lang="nl-NL" dirty="0" err="1" smtClean="0"/>
              <a:t>JavaScript</a:t>
            </a:r>
            <a:r>
              <a:rPr lang="nl-NL" dirty="0" smtClean="0"/>
              <a:t> are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alternative</a:t>
            </a:r>
            <a:r>
              <a:rPr lang="nl-NL" dirty="0" smtClean="0"/>
              <a:t> for explicit </a:t>
            </a:r>
            <a:r>
              <a:rPr lang="nl-NL" dirty="0" err="1" smtClean="0"/>
              <a:t>callbacks</a:t>
            </a:r>
            <a:endParaRPr lang="nl-NL" dirty="0" smtClean="0"/>
          </a:p>
          <a:p>
            <a:pPr lvl="1"/>
            <a:r>
              <a:rPr lang="nl-NL" dirty="0" smtClean="0"/>
              <a:t>A </a:t>
            </a:r>
            <a:r>
              <a:rPr lang="nl-NL" i="1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later-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be-provided</a:t>
            </a:r>
            <a:r>
              <a:rPr lang="nl-NL" dirty="0" err="1"/>
              <a:t>-</a:t>
            </a:r>
            <a:r>
              <a:rPr lang="nl-NL" dirty="0" err="1" smtClean="0"/>
              <a:t>result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of a call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handled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75" y="1744345"/>
            <a:ext cx="11287684" cy="15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1205" y="5232758"/>
            <a:ext cx="15190356" cy="4033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238365" y="5247999"/>
            <a:ext cx="14474075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</a:t>
            </a:r>
            <a:r>
              <a:rPr lang="en-US" dirty="0" smtClean="0">
                <a:latin typeface="Lucida Console" panose="020B0609040504020204" pitchFamily="49" charset="0"/>
              </a:rPr>
              <a:t>) {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return new </a:t>
            </a:r>
            <a:r>
              <a:rPr lang="nl-NL" dirty="0" err="1" smtClean="0">
                <a:latin typeface="Lucida Console" panose="020B0609040504020204" pitchFamily="49" charset="0"/>
              </a:rPr>
              <a:t>Promise</a:t>
            </a:r>
            <a:r>
              <a:rPr lang="nl-NL" dirty="0">
                <a:latin typeface="Lucida Console" panose="020B0609040504020204" pitchFamily="49" charset="0"/>
              </a:rPr>
              <a:t>((</a:t>
            </a:r>
            <a:r>
              <a:rPr lang="nl-NL" dirty="0" err="1">
                <a:latin typeface="Lucida Console" panose="020B0609040504020204" pitchFamily="49" charset="0"/>
              </a:rPr>
              <a:t>resolve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reject</a:t>
            </a:r>
            <a:r>
              <a:rPr lang="nl-NL" dirty="0">
                <a:latin typeface="Lucida Console" panose="020B0609040504020204" pitchFamily="49" charset="0"/>
              </a:rPr>
              <a:t>) =&gt; </a:t>
            </a:r>
            <a:r>
              <a:rPr lang="nl-NL" dirty="0" smtClean="0">
                <a:latin typeface="Lucida Console" panose="020B0609040504020204" pitchFamily="49" charset="0"/>
              </a:rPr>
              <a:t>{ ..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real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… more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endParaRPr lang="nl-NL" dirty="0" smtClean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</a:t>
            </a:r>
            <a:r>
              <a:rPr lang="nl-NL" dirty="0" err="1" smtClean="0">
                <a:latin typeface="Lucida Console" panose="020B0609040504020204" pitchFamily="49" charset="0"/>
              </a:rPr>
              <a:t>resolve</a:t>
            </a:r>
            <a:r>
              <a:rPr lang="nl-NL" dirty="0" smtClean="0">
                <a:latin typeface="Lucida Console" panose="020B0609040504020204" pitchFamily="49" charset="0"/>
              </a:rPr>
              <a:t>( </a:t>
            </a:r>
            <a:r>
              <a:rPr lang="nl-NL" dirty="0" err="1" smtClean="0">
                <a:latin typeface="Lucida Console" panose="020B0609040504020204" pitchFamily="49" charset="0"/>
              </a:rPr>
              <a:t>resultFromHardWork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}); 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}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someOtherAsynchronousAction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33" y="406718"/>
            <a:ext cx="6599237" cy="640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9" y="1656343"/>
            <a:ext cx="8057198" cy="64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0" y="4258786"/>
            <a:ext cx="4778375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71" y="5647531"/>
            <a:ext cx="579656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3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evaluated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parallel </a:t>
            </a:r>
            <a:r>
              <a:rPr lang="nl-NL" dirty="0" err="1" smtClean="0"/>
              <a:t>and</a:t>
            </a:r>
            <a:r>
              <a:rPr lang="nl-NL" dirty="0" smtClean="0"/>
              <a:t> in a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425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Promise.all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resolution</a:t>
            </a:r>
            <a:r>
              <a:rPr lang="nl-NL" dirty="0" smtClean="0"/>
              <a:t> of a </a:t>
            </a:r>
            <a:r>
              <a:rPr lang="nl-NL" dirty="0" err="1" smtClean="0"/>
              <a:t>collection</a:t>
            </a:r>
            <a:r>
              <a:rPr lang="nl-NL" dirty="0" smtClean="0"/>
              <a:t> of </a:t>
            </a:r>
            <a:r>
              <a:rPr lang="nl-NL" dirty="0" err="1" smtClean="0"/>
              <a:t>promises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promise</a:t>
            </a:r>
            <a:r>
              <a:rPr lang="nl-NL" dirty="0" smtClean="0"/>
              <a:t> chain </a:t>
            </a:r>
            <a:r>
              <a:rPr lang="nl-NL" dirty="0" err="1" smtClean="0"/>
              <a:t>to</a:t>
            </a:r>
            <a:r>
              <a:rPr lang="nl-NL" dirty="0" smtClean="0"/>
              <a:t> handle a </a:t>
            </a:r>
            <a:r>
              <a:rPr lang="nl-NL" dirty="0" err="1" smtClean="0"/>
              <a:t>subsequent</a:t>
            </a:r>
            <a:r>
              <a:rPr lang="nl-NL" dirty="0" smtClean="0"/>
              <a:t> series of </a:t>
            </a:r>
            <a:r>
              <a:rPr lang="nl-NL" dirty="0" err="1" smtClean="0"/>
              <a:t>asynchronous</a:t>
            </a:r>
            <a:r>
              <a:rPr lang="nl-NL" dirty="0" smtClean="0"/>
              <a:t> actions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in </a:t>
            </a:r>
            <a:r>
              <a:rPr lang="nl-NL" dirty="0" err="1" smtClean="0"/>
              <a:t>Promise.all</a:t>
            </a:r>
            <a:endParaRPr lang="nl-N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17486" y="5578933"/>
            <a:ext cx="13178675" cy="1899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954647" y="5594174"/>
            <a:ext cx="11487034" cy="200298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firstAction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>
                <a:latin typeface="Lucida Console" panose="020B0609040504020204" pitchFamily="49" charset="0"/>
              </a:rPr>
              <a:t>secondAction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nextAction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2246" y="3373478"/>
            <a:ext cx="14611235" cy="1279567"/>
            <a:chOff x="3097646" y="1468478"/>
            <a:chExt cx="14611235" cy="1279567"/>
          </a:xfrm>
        </p:grpSpPr>
        <p:sp>
          <p:nvSpPr>
            <p:cNvPr id="6" name="Rectangle 5"/>
            <p:cNvSpPr/>
            <p:nvPr/>
          </p:nvSpPr>
          <p:spPr>
            <a:xfrm>
              <a:off x="3097646" y="1468478"/>
              <a:ext cx="13193915" cy="1000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54817" tIns="77409" rIns="154817" bIns="77409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4806" y="1483719"/>
              <a:ext cx="14474075" cy="1264326"/>
            </a:xfrm>
            <a:prstGeom prst="rect">
              <a:avLst/>
            </a:prstGeom>
            <a:noFill/>
          </p:spPr>
          <p:txBody>
            <a:bodyPr wrap="square" lIns="154817" tIns="77409" rIns="154817" bIns="77409" rtlCol="0">
              <a:spAutoFit/>
            </a:bodyPr>
            <a:lstStyle/>
            <a:p>
              <a:r>
                <a:rPr lang="nl-NL" dirty="0" err="1" smtClean="0">
                  <a:latin typeface="Lucida Console" panose="020B0609040504020204" pitchFamily="49" charset="0"/>
                </a:rPr>
                <a:t>Promise.all</a:t>
              </a:r>
              <a:r>
                <a:rPr lang="nl-NL" dirty="0">
                  <a:latin typeface="Lucida Console" panose="020B0609040504020204" pitchFamily="49" charset="0"/>
                </a:rPr>
                <a:t>( array of </a:t>
              </a:r>
              <a:r>
                <a:rPr lang="nl-NL" dirty="0" err="1">
                  <a:latin typeface="Lucida Console" panose="020B0609040504020204" pitchFamily="49" charset="0"/>
                </a:rPr>
                <a:t>promises</a:t>
              </a:r>
              <a:r>
                <a:rPr lang="nl-NL" dirty="0">
                  <a:latin typeface="Lucida Console" panose="020B0609040504020204" pitchFamily="49" charset="0"/>
                </a:rPr>
                <a:t>).</a:t>
              </a:r>
              <a:r>
                <a:rPr lang="nl-NL" dirty="0" err="1">
                  <a:latin typeface="Lucida Console" panose="020B0609040504020204" pitchFamily="49" charset="0"/>
                </a:rPr>
                <a:t>then</a:t>
              </a:r>
              <a:r>
                <a:rPr lang="nl-NL" dirty="0">
                  <a:latin typeface="Lucida Console" panose="020B0609040504020204" pitchFamily="49" charset="0"/>
                </a:rPr>
                <a:t>(</a:t>
              </a:r>
              <a:r>
                <a:rPr lang="nl-NL" dirty="0" err="1">
                  <a:latin typeface="Lucida Console" panose="020B0609040504020204" pitchFamily="49" charset="0"/>
                </a:rPr>
                <a:t>function</a:t>
              </a:r>
              <a:r>
                <a:rPr lang="nl-NL" dirty="0">
                  <a:latin typeface="Lucida Console" panose="020B0609040504020204" pitchFamily="49" charset="0"/>
                </a:rPr>
                <a:t> (array of </a:t>
              </a:r>
              <a:r>
                <a:rPr lang="nl-NL" dirty="0" err="1">
                  <a:latin typeface="Lucida Console" panose="020B0609040504020204" pitchFamily="49" charset="0"/>
                </a:rPr>
                <a:t>results</a:t>
              </a:r>
              <a:r>
                <a:rPr lang="nl-NL" dirty="0">
                  <a:latin typeface="Lucida Console" panose="020B0609040504020204" pitchFamily="49" charset="0"/>
                </a:rPr>
                <a:t>) {})</a:t>
              </a:r>
              <a:br>
                <a:rPr lang="nl-NL" dirty="0">
                  <a:latin typeface="Lucida Console" panose="020B0609040504020204" pitchFamily="49" charset="0"/>
                </a:rPr>
              </a:br>
              <a:r>
                <a:rPr lang="nl-NL" dirty="0">
                  <a:latin typeface="Lucida Console" panose="020B0609040504020204" pitchFamily="49" charset="0"/>
                </a:rPr>
                <a:t/>
              </a:r>
              <a:br>
                <a:rPr lang="nl-NL" dirty="0">
                  <a:latin typeface="Lucida Console" panose="020B0609040504020204" pitchFamily="49" charset="0"/>
                </a:rPr>
              </a:br>
              <a:endParaRPr lang="nl-NL" dirty="0"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Chain of </a:t>
            </a:r>
            <a:r>
              <a:rPr lang="nl-NL" dirty="0" err="1"/>
              <a:t>subsequent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calls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01204" y="2286000"/>
            <a:ext cx="15830435" cy="69799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1101205" y="2558474"/>
            <a:ext cx="1583043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elementToRead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return new Promise((resolve, reject) =&gt;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</a:t>
            </a:r>
            <a:r>
              <a:rPr lang="en-US" dirty="0" err="1" smtClean="0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fileName</a:t>
            </a:r>
            <a:r>
              <a:rPr lang="en-US" dirty="0">
                <a:latin typeface="Lucida Console" panose="020B0609040504020204" pitchFamily="49" charset="0"/>
              </a:rPr>
              <a:t>, "utf8", function (err, data)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     ...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        resolve(element);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})// promise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}//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readElementFromJsonFile</a:t>
            </a:r>
            <a:r>
              <a:rPr lang="en-US" dirty="0" smtClean="0">
                <a:latin typeface="Lucida Console" panose="020B0609040504020204" pitchFamily="49" charset="0"/>
              </a:rPr>
              <a:t>(step1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(filename) 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return </a:t>
            </a:r>
            <a:r>
              <a:rPr lang="en-US" dirty="0" err="1">
                <a:latin typeface="Lucida Console" panose="020B0609040504020204" pitchFamily="49" charset="0"/>
              </a:rPr>
              <a:t>readElementFromJsonFile</a:t>
            </a:r>
            <a:r>
              <a:rPr lang="en-US" dirty="0">
                <a:latin typeface="Lucida Console" panose="020B0609040504020204" pitchFamily="49" charset="0"/>
              </a:rPr>
              <a:t>(filename, '</a:t>
            </a:r>
            <a:r>
              <a:rPr lang="en-US" dirty="0" err="1">
                <a:latin typeface="Lucida Console" panose="020B0609040504020204" pitchFamily="49" charset="0"/>
              </a:rPr>
              <a:t>actualValue</a:t>
            </a:r>
            <a:r>
              <a:rPr lang="en-US" dirty="0">
                <a:latin typeface="Lucida Console" panose="020B0609040504020204" pitchFamily="49" charset="0"/>
              </a:rPr>
              <a:t>')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.then(function (value) { console.log</a:t>
            </a:r>
            <a:r>
              <a:rPr lang="en-US" dirty="0" smtClean="0">
                <a:latin typeface="Lucida Console" panose="020B0609040504020204" pitchFamily="49" charset="0"/>
              </a:rPr>
              <a:t>(‘Final value </a:t>
            </a:r>
            <a:r>
              <a:rPr lang="en-US" dirty="0">
                <a:latin typeface="Lucida Console" panose="020B0609040504020204" pitchFamily="49" charset="0"/>
              </a:rPr>
              <a:t>= ' + value); })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793" y="6925628"/>
            <a:ext cx="5373304" cy="679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015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75" grpId="0" animBg="1"/>
      <p:bldP spid="78" grpId="0" animBg="1"/>
      <p:bldP spid="512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1" name="Rounded Rectangle 20"/>
          <p:cNvSpPr/>
          <p:nvPr/>
        </p:nvSpPr>
        <p:spPr>
          <a:xfrm>
            <a:off x="213360" y="6242142"/>
            <a:ext cx="3997845" cy="143298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0" y="1770015"/>
            <a:ext cx="4018279" cy="14329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211205" y="6482158"/>
            <a:ext cx="4902092" cy="2762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25" idx="1"/>
          </p:cNvCxnSpPr>
          <p:nvPr/>
        </p:nvCxnSpPr>
        <p:spPr>
          <a:xfrm>
            <a:off x="5666740" y="3203002"/>
            <a:ext cx="3776577" cy="33347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H="1" flipV="1">
            <a:off x="7427149" y="3203002"/>
            <a:ext cx="1956586" cy="18702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1"/>
          </p:cNvCxnSpPr>
          <p:nvPr/>
        </p:nvCxnSpPr>
        <p:spPr>
          <a:xfrm flipH="1" flipV="1">
            <a:off x="7544021" y="3109830"/>
            <a:ext cx="1839715" cy="1963440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7660892" y="3016659"/>
            <a:ext cx="1722844" cy="2056611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 flipV="1">
            <a:off x="4716914" y="4138136"/>
            <a:ext cx="4336803" cy="1266379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1" idx="6"/>
          </p:cNvCxnSpPr>
          <p:nvPr/>
        </p:nvCxnSpPr>
        <p:spPr>
          <a:xfrm flipH="1">
            <a:off x="4243817" y="5651026"/>
            <a:ext cx="4809901" cy="1113625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11205" y="5580599"/>
            <a:ext cx="4902092" cy="1098976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89233" y="270413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3" y="6782208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3" y="6371322"/>
            <a:ext cx="795862" cy="60495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095764" y="653042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0" y="1959155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86" y="1881554"/>
            <a:ext cx="795862" cy="604954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4" name="Rounded Rectangle 73"/>
          <p:cNvSpPr/>
          <p:nvPr/>
        </p:nvSpPr>
        <p:spPr>
          <a:xfrm>
            <a:off x="5445930" y="285038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6" name="Rounded Rectangle 75"/>
          <p:cNvSpPr/>
          <p:nvPr/>
        </p:nvSpPr>
        <p:spPr>
          <a:xfrm>
            <a:off x="3298161" y="629806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2"/>
          </p:cNvCxnSpPr>
          <p:nvPr/>
        </p:nvCxnSpPr>
        <p:spPr>
          <a:xfrm flipH="1" flipV="1">
            <a:off x="4684422" y="4882930"/>
            <a:ext cx="4369294" cy="521584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  <p:bldP spid="7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relational</a:t>
            </a:r>
            <a:r>
              <a:rPr lang="nl-NL" dirty="0" smtClean="0"/>
              <a:t> Databases 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17969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8953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2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79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0414" y="7919368"/>
            <a:ext cx="4049746" cy="967209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54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3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</a:t>
            </a:r>
            <a:r>
              <a:rPr lang="en-US" sz="4300" b="1" dirty="0">
                <a:solidFill>
                  <a:schemeClr val="accent1"/>
                </a:solidFill>
              </a:rPr>
              <a:t>Node.js</a:t>
            </a:r>
            <a:r>
              <a:rPr lang="en-US" dirty="0"/>
              <a:t>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4885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(1a)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b="1" dirty="0" err="1" smtClean="0">
                <a:latin typeface="Lucida Console" panose="020B0609040504020204" pitchFamily="49" charset="0"/>
              </a:rPr>
              <a:t>db.collection</a:t>
            </a:r>
            <a:r>
              <a:rPr lang="en-US" b="1" dirty="0">
                <a:latin typeface="Lucida Console" panose="020B0609040504020204" pitchFamily="49" charset="0"/>
              </a:rPr>
              <a:t>('countries')</a:t>
            </a:r>
            <a:r>
              <a:rPr lang="en-US" b="1" i="1" dirty="0">
                <a:latin typeface="Lucida Console" panose="020B0609040504020204" pitchFamily="49" charset="0"/>
              </a:rPr>
              <a:t>.find</a:t>
            </a:r>
            <a:r>
              <a:rPr lang="en-US" dirty="0">
                <a:latin typeface="Lucida Console" panose="020B0609040504020204" pitchFamily="49" charset="0"/>
              </a:rPr>
              <a:t>({},{"sort": [["area",-1</a:t>
            </a:r>
            <a:r>
              <a:rPr lang="en-US" dirty="0" smtClean="0">
                <a:latin typeface="Lucida Console" panose="020B0609040504020204" pitchFamily="49" charset="0"/>
              </a:rPr>
              <a:t>]]})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dirty="0">
                <a:latin typeface="Lucida Console" panose="020B0609040504020204" pitchFamily="49" charset="0"/>
              </a:rPr>
              <a:t>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…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6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(1B)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7602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// using cursors to retrieve data sets in a controlled fashion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// note: cursor implements </a:t>
            </a:r>
            <a:r>
              <a:rPr lang="en-US" dirty="0" err="1" smtClean="0">
                <a:latin typeface="Lucida Console" panose="020B0609040504020204" pitchFamily="49" charset="0"/>
              </a:rPr>
              <a:t>NodeJS</a:t>
            </a:r>
            <a:r>
              <a:rPr lang="en-US" dirty="0" smtClean="0">
                <a:latin typeface="Lucida Console" panose="020B0609040504020204" pitchFamily="49" charset="0"/>
              </a:rPr>
              <a:t> Stream  - results can be piped 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</a:t>
            </a:r>
            <a:r>
              <a:rPr lang="en-US" dirty="0" smtClean="0">
                <a:latin typeface="Lucida Console" panose="020B0609040504020204" pitchFamily="49" charset="0"/>
              </a:rPr>
              <a:t>')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.</a:t>
            </a:r>
            <a:r>
              <a:rPr lang="en-US" dirty="0">
                <a:latin typeface="Lucida Console" panose="020B0609040504020204" pitchFamily="49" charset="0"/>
              </a:rPr>
              <a:t>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"}, </a:t>
            </a:r>
            <a:r>
              <a:rPr lang="en-US" dirty="0">
                <a:latin typeface="Lucida Console" panose="020B0609040504020204" pitchFamily="49" charset="0"/>
              </a:rPr>
              <a:t>{"sort": "name</a:t>
            </a:r>
            <a:r>
              <a:rPr lang="en-US" dirty="0" smtClean="0">
                <a:latin typeface="Lucida Console" panose="020B0609040504020204" pitchFamily="49" charset="0"/>
              </a:rPr>
              <a:t>"});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 smtClean="0">
                <a:latin typeface="Lucida Console" panose="020B0609040504020204" pitchFamily="49" charset="0"/>
              </a:rPr>
              <a:t>cursor.count</a:t>
            </a:r>
            <a:r>
              <a:rPr lang="en-US" dirty="0" smtClean="0">
                <a:latin typeface="Lucida Console" panose="020B0609040504020204" pitchFamily="49" charset="0"/>
              </a:rPr>
              <a:t>(function(err</a:t>
            </a:r>
            <a:r>
              <a:rPr lang="en-US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});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dirty="0" err="1" smtClean="0">
                <a:latin typeface="Lucida Console" panose="020B0609040504020204" pitchFamily="49" charset="0"/>
              </a:rPr>
              <a:t>cursor.each</a:t>
            </a:r>
            <a:r>
              <a:rPr lang="en-US" dirty="0" smtClean="0">
                <a:latin typeface="Lucida Console" panose="020B0609040504020204" pitchFamily="49" charset="0"/>
              </a:rPr>
              <a:t>(function(err</a:t>
            </a:r>
            <a:r>
              <a:rPr lang="en-US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console.log(country.name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})//</a:t>
            </a:r>
            <a:r>
              <a:rPr lang="en-US" dirty="0">
                <a:latin typeface="Lucida Console" panose="020B0609040504020204" pitchFamily="49" charset="0"/>
              </a:rPr>
              <a:t>each </a:t>
            </a:r>
            <a:r>
              <a:rPr lang="en-US" dirty="0" smtClean="0">
                <a:latin typeface="Lucida Console" panose="020B0609040504020204" pitchFamily="49" charset="0"/>
              </a:rPr>
              <a:t>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84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access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27139"/>
          </a:xfrm>
        </p:spPr>
        <p:txBody>
          <a:bodyPr>
            <a:normAutofit/>
          </a:bodyPr>
          <a:lstStyle/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locally</a:t>
            </a:r>
            <a:endParaRPr lang="nl-NL" dirty="0" smtClean="0"/>
          </a:p>
          <a:p>
            <a:pPr lvl="1"/>
            <a:r>
              <a:rPr lang="nl-NL" dirty="0" smtClean="0"/>
              <a:t>150 MB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wizard ( &lt; 5 minutes)</a:t>
            </a:r>
          </a:p>
          <a:p>
            <a:r>
              <a:rPr lang="nl-NL" dirty="0" err="1" smtClean="0"/>
              <a:t>Compose</a:t>
            </a:r>
            <a:r>
              <a:rPr lang="nl-NL" dirty="0" smtClean="0"/>
              <a:t> a Virtual Machine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Docker Container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en-US" dirty="0">
                <a:hlinkClick r:id="rId2"/>
              </a:rPr>
              <a:t>https://hub.docker.com/r/_/mongo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on </a:t>
            </a:r>
            <a:r>
              <a:rPr lang="nl-NL" dirty="0" err="1" smtClean="0"/>
              <a:t>Compute</a:t>
            </a:r>
            <a:r>
              <a:rPr lang="nl-NL" dirty="0" smtClean="0"/>
              <a:t> Cloud Service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, AWS, Google Cloud Platform, Oracle Public Cloud, …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(PaaS service)</a:t>
            </a:r>
          </a:p>
          <a:p>
            <a:pPr lvl="1"/>
            <a:r>
              <a:rPr lang="nl-NL" dirty="0" err="1" smtClean="0"/>
              <a:t>mLab</a:t>
            </a:r>
            <a:r>
              <a:rPr lang="nl-NL" dirty="0"/>
              <a:t> (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mlab.com</a:t>
            </a:r>
            <a:r>
              <a:rPr lang="nl-NL" dirty="0" smtClean="0"/>
              <a:t> ), </a:t>
            </a:r>
            <a:r>
              <a:rPr lang="nl-NL" dirty="0" err="1" smtClean="0"/>
              <a:t>MongoDB</a:t>
            </a:r>
            <a:r>
              <a:rPr lang="nl-NL" dirty="0"/>
              <a:t> Atlas (</a:t>
            </a:r>
            <a:r>
              <a:rPr lang="nl-NL" dirty="0">
                <a:hlinkClick r:id="rId4"/>
              </a:rPr>
              <a:t>https://cloud.mongodb.com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Starting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free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Node for Application Container Cloud Service</a:t>
            </a:r>
          </a:p>
          <a:p>
            <a:r>
              <a:rPr lang="nl-NL" dirty="0" smtClean="0"/>
              <a:t>Node for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in Mobile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for Oracle </a:t>
            </a:r>
            <a:r>
              <a:rPr lang="nl-NL" dirty="0" err="1" smtClean="0"/>
              <a:t>Functions</a:t>
            </a:r>
            <a:r>
              <a:rPr lang="nl-NL" dirty="0" smtClean="0"/>
              <a:t>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deployment</a:t>
            </a:r>
            <a:r>
              <a:rPr lang="nl-NL" dirty="0" smtClean="0"/>
              <a:t> platform for Oracle JET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Oracle Database driver for Node.js</a:t>
            </a:r>
            <a:endParaRPr lang="en-US" dirty="0"/>
          </a:p>
        </p:txBody>
      </p:sp>
      <p:pic>
        <p:nvPicPr>
          <p:cNvPr id="4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7" y="525113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99</a:t>
            </a:fld>
            <a:endParaRPr lang="en-US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17" y="211169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8183</TotalTime>
  <Words>5445</Words>
  <Application>Microsoft Office PowerPoint</Application>
  <PresentationFormat>Custom</PresentationFormat>
  <Paragraphs>1329</Paragraphs>
  <Slides>105</Slides>
  <Notes>17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06" baseType="lpstr">
      <vt:lpstr>AMIS_WIDESCREEN</vt:lpstr>
      <vt:lpstr>PowerPoint Presentation</vt:lpstr>
      <vt:lpstr>Agenda</vt:lpstr>
      <vt:lpstr>Overview</vt:lpstr>
      <vt:lpstr>Supporting Resources on GitHub</vt:lpstr>
      <vt:lpstr>JavaScript</vt:lpstr>
      <vt:lpstr>Tiobe – long term history</vt:lpstr>
      <vt:lpstr>Popularity Ratings…</vt:lpstr>
      <vt:lpstr>JavaScript  in enterprise architecture</vt:lpstr>
      <vt:lpstr>Node.js is like a JS-DK – JavaScript Virtual Machine</vt:lpstr>
      <vt:lpstr>Brief History of Node.js</vt:lpstr>
      <vt:lpstr>PowerPoint Presentation</vt:lpstr>
      <vt:lpstr>PowerPoint Presentation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Closure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Handson – Part 1</vt:lpstr>
      <vt:lpstr>Agenda</vt:lpstr>
      <vt:lpstr>Running Node</vt:lpstr>
      <vt:lpstr>Artist API</vt:lpstr>
      <vt:lpstr>async</vt:lpstr>
      <vt:lpstr>async – execute in parallel</vt:lpstr>
      <vt:lpstr>async – execute in parallel</vt:lpstr>
      <vt:lpstr>async – execute in waterfall</vt:lpstr>
      <vt:lpstr>async – execute in waterfall</vt:lpstr>
      <vt:lpstr>Structure of Artist API</vt:lpstr>
      <vt:lpstr>Chain of subsequent asynchronous calls</vt:lpstr>
      <vt:lpstr>Chain of subsequent asynchronous calls</vt:lpstr>
      <vt:lpstr>Promises in Javascript</vt:lpstr>
      <vt:lpstr>Promises can be evaluated  in parallel and in a chain</vt:lpstr>
      <vt:lpstr>Chain of subsequent asynchronous calls</vt:lpstr>
      <vt:lpstr>Server sent events</vt:lpstr>
      <vt:lpstr>Server sent events</vt:lpstr>
      <vt:lpstr>MEAN stack</vt:lpstr>
      <vt:lpstr>NoSQL –  relational Databases re-evaluated</vt:lpstr>
      <vt:lpstr>Use Case: Webshop</vt:lpstr>
      <vt:lpstr>Use Case: Webshop Technology and architecture considerations</vt:lpstr>
      <vt:lpstr>Use Case: Webshop Technology and architecture considerations</vt:lpstr>
      <vt:lpstr>NoSQL and BASE</vt:lpstr>
      <vt:lpstr>(leading) NoSQL Database products</vt:lpstr>
      <vt:lpstr>PowerPoint Presentation</vt:lpstr>
      <vt:lpstr>History of MongoDB</vt:lpstr>
      <vt:lpstr>Core Architecture</vt:lpstr>
      <vt:lpstr>Interacting with Mongodb  from Node.js</vt:lpstr>
      <vt:lpstr>Connecting to server</vt:lpstr>
      <vt:lpstr>Retrieve data (1a)</vt:lpstr>
      <vt:lpstr>Retrieve data (1B)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Getting access to a MongoDB instance</vt:lpstr>
      <vt:lpstr>Oracle and Node</vt:lpstr>
      <vt:lpstr>node-oracledb database driver</vt:lpstr>
      <vt:lpstr>Connect to Oracle Database from node application …</vt:lpstr>
      <vt:lpstr>… and perform SQL or PL/SQL</vt:lpstr>
      <vt:lpstr>… and perform SQL or PL/SQL</vt:lpstr>
      <vt:lpstr>Your Next steps with Node  … and beyond</vt:lpstr>
      <vt:lpstr>Handson –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237</cp:revision>
  <dcterms:created xsi:type="dcterms:W3CDTF">2016-11-24T07:31:17Z</dcterms:created>
  <dcterms:modified xsi:type="dcterms:W3CDTF">2017-06-21T09:28:40Z</dcterms:modified>
</cp:coreProperties>
</file>